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A5002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4C380-48D0-4CA2-B6B4-0EE201A56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FD4F8-572F-46A2-B490-F662543AC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00C10-7214-461D-8FFF-DE4F74B2F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D3C0C-7398-41C3-A5E3-1D3BCA620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C33C6-C049-46B8-B03B-6066F50E1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64673-7257-4404-9340-E1FF3F5E9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17CBC-843C-4EDC-AB2F-3AB9E5491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8356-C149-4E7B-9AFA-F4971245F4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7970C-7255-471F-90CF-BDBB77C12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0D4EA-3995-44CD-AB01-48CCDC4DD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A4F29-32EC-4823-A9D6-FE1A329C3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22B277-E4C4-482B-A73A-52AFB65FA7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JZFzIi_Xa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frCaKyhwZ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7MxGyEaN6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Bx-8aLZVb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Stretch </a:t>
            </a:r>
            <a:r>
              <a:rPr lang="en-US" dirty="0" smtClean="0"/>
              <a:t>4-6-16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64008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there an area in math that you feel you have made a lot of progress since doing Buckle Down?  If so, what is it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lvl="0"/>
            <a:endParaRPr lang="en-US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1/5, 2/3,	____, 5/6</a:t>
            </a:r>
          </a:p>
          <a:p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a fraction that should go in the </a:t>
            </a:r>
            <a:r>
              <a:rPr lang="en-US" sz="2400" i="1" dirty="0" smtClean="0"/>
              <a:t>blank</a:t>
            </a:r>
            <a:endParaRPr lang="en-US" sz="24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Solve for </a:t>
            </a:r>
            <a:r>
              <a:rPr lang="en-US" sz="2400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356 – </a:t>
            </a:r>
            <a:r>
              <a:rPr lang="en-US" sz="2400" b="1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x </a:t>
            </a:r>
            <a:r>
              <a:rPr lang="en-US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= 279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endParaRPr lang="en-US" sz="24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endParaRPr lang="en-US" sz="24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Find the next two numbers in the pattern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4, 9, 16, 25, ____, ____</a:t>
            </a:r>
          </a:p>
          <a:p>
            <a:pPr marL="812800" indent="-812800">
              <a:buNone/>
            </a:pPr>
            <a:endParaRPr lang="en-US" dirty="0"/>
          </a:p>
          <a:p>
            <a:pPr marL="812800" indent="-812800">
              <a:buFontTx/>
              <a:buAutoNum type="romanUcPeriod"/>
            </a:pPr>
            <a:endParaRPr lang="en-US" dirty="0"/>
          </a:p>
          <a:p>
            <a:pPr marL="812800" indent="-812800">
              <a:buFontTx/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Decimal to Percent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Move the decimal point 2 places to the right.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Example: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0.04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move it two to the right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Answer:  4%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Another example:  0.3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move it two to the right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Answer:  30%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Percent to Decimal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Move the decimal point 2 places to the </a:t>
            </a:r>
            <a:r>
              <a:rPr lang="en-US" dirty="0" smtClean="0"/>
              <a:t>left or put it over 100 and change it to it’s decimal form.</a:t>
            </a:r>
            <a:endParaRPr lang="en-US" dirty="0"/>
          </a:p>
          <a:p>
            <a:pPr>
              <a:buFontTx/>
              <a:buNone/>
            </a:pPr>
            <a:r>
              <a:rPr lang="en-US" dirty="0" smtClean="0">
                <a:solidFill>
                  <a:srgbClr val="A50021"/>
                </a:solidFill>
              </a:rPr>
              <a:t>Example</a:t>
            </a:r>
            <a:r>
              <a:rPr lang="en-US" dirty="0">
                <a:solidFill>
                  <a:srgbClr val="A50021"/>
                </a:solidFill>
              </a:rPr>
              <a:t>: 7</a:t>
            </a:r>
            <a:r>
              <a:rPr lang="en-US" dirty="0" smtClean="0">
                <a:solidFill>
                  <a:srgbClr val="A50021"/>
                </a:solidFill>
              </a:rPr>
              <a:t>%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A50021"/>
                </a:solidFill>
              </a:rPr>
              <a:t>Move it two the left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A50021"/>
                </a:solidFill>
              </a:rPr>
              <a:t>.07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7030A0"/>
                </a:solidFill>
              </a:rPr>
              <a:t>Another example:  52 %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7030A0"/>
                </a:solidFill>
              </a:rPr>
              <a:t>Put it over 100  </a:t>
            </a:r>
            <a:r>
              <a:rPr lang="en-US" dirty="0" smtClean="0">
                <a:solidFill>
                  <a:srgbClr val="FF0066"/>
                </a:solidFill>
              </a:rPr>
              <a:t>52/100 = 0.52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Fraction to Percent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Change the fraction to a decimal and then change the decimal to a percent.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Example:  </a:t>
            </a:r>
            <a:r>
              <a:rPr lang="en-US" dirty="0" smtClean="0"/>
              <a:t>¾ = 0.75 = 75%</a:t>
            </a:r>
          </a:p>
          <a:p>
            <a:pPr>
              <a:buFontTx/>
              <a:buNone/>
            </a:pPr>
            <a:r>
              <a:rPr lang="en-US" dirty="0" smtClean="0"/>
              <a:t>Another Example:  </a:t>
            </a:r>
          </a:p>
          <a:p>
            <a:pPr>
              <a:buFontTx/>
              <a:buNone/>
            </a:pPr>
            <a:r>
              <a:rPr lang="en-US" dirty="0" smtClean="0"/>
              <a:t>1/8 = 1 ÷ 8 = 1.000 ÷ 8 = 0.125</a:t>
            </a:r>
          </a:p>
          <a:p>
            <a:pPr>
              <a:buFontTx/>
              <a:buNone/>
            </a:pPr>
            <a:r>
              <a:rPr lang="en-US" dirty="0" smtClean="0"/>
              <a:t>which equals 12.5 %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Percent to Fraction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Write 100 as the denominator and reduce if necessary.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Example: 24</a:t>
            </a:r>
            <a:r>
              <a:rPr lang="en-US" dirty="0" smtClean="0"/>
              <a:t>%  =  24/100</a:t>
            </a:r>
          </a:p>
          <a:p>
            <a:pPr>
              <a:buFontTx/>
              <a:buNone/>
            </a:pPr>
            <a:r>
              <a:rPr lang="en-US" dirty="0" smtClean="0"/>
              <a:t>Then reduce (divide by 4—the GCF)</a:t>
            </a:r>
          </a:p>
          <a:p>
            <a:pPr>
              <a:buFontTx/>
              <a:buNone/>
            </a:pPr>
            <a:r>
              <a:rPr lang="en-US" dirty="0" smtClean="0"/>
              <a:t>Final answer = 6/25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Identify Relationships in </a:t>
            </a:r>
            <a:br>
              <a:rPr lang="en-US" sz="4000" b="1"/>
            </a:br>
            <a:r>
              <a:rPr lang="en-US" sz="4000" b="1"/>
              <a:t>Triangles &amp; Quadrilaterals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Remember…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The 3 angles in a triangle add up to _____degrees.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The 4 angles in a quadrilateral add up to _____ degrees.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Probability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Terry likes to bowl.  Of the past 30 throws, Terry has made a strike 6 times.  If this pattern continues, what is the probability that Terry will score a strike the next time she throws the bowling ball?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Probability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There are 24 students in Amy’s math class. 12 of the students have brown hair, 4 have red hair, 5 have blonde hair, and 3 have black hair.  If Mrs. Hanna randomly selects 1 student to answer a question, what is the probability that this student will NOT have black hair?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Fractions with Unlike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2/3 +  1/5</a:t>
            </a:r>
          </a:p>
          <a:p>
            <a:r>
              <a:rPr lang="en-US" sz="2400" dirty="0" smtClean="0"/>
              <a:t>First, write them vertically.</a:t>
            </a:r>
          </a:p>
          <a:p>
            <a:r>
              <a:rPr lang="en-US" sz="2400" dirty="0" smtClean="0"/>
              <a:t>Next, find a common denominator for 3 and 5 (15 is the LCM)</a:t>
            </a:r>
          </a:p>
          <a:p>
            <a:r>
              <a:rPr lang="en-US" sz="2400" dirty="0" smtClean="0"/>
              <a:t>Change the numerators accordingly and add those numerators.  Keep the denominator the same.</a:t>
            </a:r>
          </a:p>
          <a:p>
            <a:r>
              <a:rPr lang="en-US" sz="2400" dirty="0" smtClean="0"/>
              <a:t>Change to a mixed number and/or reduce if necessary. </a:t>
            </a:r>
          </a:p>
          <a:p>
            <a:r>
              <a:rPr lang="en-US" dirty="0" smtClean="0">
                <a:hlinkClick r:id="rId2"/>
              </a:rPr>
              <a:t>http://www.youtube.com/watch?v=7JZFzIi_Xas</a:t>
            </a:r>
            <a:r>
              <a:rPr lang="en-US" dirty="0" smtClean="0"/>
              <a:t>  (right click, open hyperlink)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vs.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</a:t>
            </a:r>
            <a:r>
              <a:rPr lang="en-US" dirty="0" err="1" smtClean="0">
                <a:solidFill>
                  <a:srgbClr val="A50021"/>
                </a:solidFill>
              </a:rPr>
              <a:t>RIM</a:t>
            </a:r>
            <a:r>
              <a:rPr lang="en-US" dirty="0" err="1" smtClean="0"/>
              <a:t>eter</a:t>
            </a:r>
            <a:r>
              <a:rPr lang="en-US" dirty="0" smtClean="0"/>
              <a:t> is the distance AROUND a figure (add all sides).</a:t>
            </a:r>
          </a:p>
          <a:p>
            <a:r>
              <a:rPr lang="en-US" dirty="0" smtClean="0"/>
              <a:t>P = l + w + l + w (in a rectangle)</a:t>
            </a:r>
          </a:p>
          <a:p>
            <a:r>
              <a:rPr lang="en-US" dirty="0" smtClean="0"/>
              <a:t>P = s + s + s +s (in a square)</a:t>
            </a:r>
            <a:endParaRPr lang="en-US" dirty="0"/>
          </a:p>
          <a:p>
            <a:r>
              <a:rPr lang="en-US" dirty="0" smtClean="0"/>
              <a:t>Area is the space a plane figure covers.</a:t>
            </a:r>
          </a:p>
          <a:p>
            <a:r>
              <a:rPr lang="en-US" dirty="0" smtClean="0"/>
              <a:t>Area = length x width (in a rectangle)</a:t>
            </a:r>
          </a:p>
          <a:p>
            <a:r>
              <a:rPr lang="en-US" dirty="0" smtClean="0"/>
              <a:t>Area = side x side (in a square)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A50021"/>
                </a:solidFill>
              </a:rPr>
              <a:t>Polygons</a:t>
            </a:r>
            <a:r>
              <a:rPr lang="en-US" sz="3600" dirty="0" smtClean="0"/>
              <a:t>-closed figures made of at least three straight line segments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66FF"/>
                </a:solidFill>
              </a:rPr>
              <a:t>Triangles</a:t>
            </a:r>
            <a:r>
              <a:rPr lang="en-US" dirty="0" smtClean="0"/>
              <a:t> (can be classified two ways):</a:t>
            </a:r>
          </a:p>
          <a:p>
            <a:r>
              <a:rPr lang="en-US" dirty="0" smtClean="0"/>
              <a:t>Classify by side lengths:  Equilateral, Isosceles, and Scalene</a:t>
            </a:r>
          </a:p>
          <a:p>
            <a:r>
              <a:rPr lang="en-US" dirty="0" smtClean="0"/>
              <a:t>Classify by angle measurements:  Acute, Right, Obtuse</a:t>
            </a:r>
          </a:p>
          <a:p>
            <a:r>
              <a:rPr lang="en-US" dirty="0" smtClean="0">
                <a:solidFill>
                  <a:srgbClr val="9966FF"/>
                </a:solidFill>
              </a:rPr>
              <a:t>Quadrilaterals:  </a:t>
            </a:r>
            <a:r>
              <a:rPr lang="en-US" dirty="0" smtClean="0"/>
              <a:t>(four-sided figure)</a:t>
            </a:r>
          </a:p>
          <a:p>
            <a:r>
              <a:rPr lang="en-US" dirty="0" smtClean="0"/>
              <a:t>Parallelograms, Trapezoids, Rectangles, Squares, </a:t>
            </a:r>
            <a:r>
              <a:rPr lang="en-US" dirty="0" err="1" smtClean="0"/>
              <a:t>Rhombii</a:t>
            </a:r>
            <a:r>
              <a:rPr lang="en-US" dirty="0" smtClean="0"/>
              <a:t>, Kites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8077200" cy="1752600"/>
          </a:xfrm>
        </p:spPr>
        <p:txBody>
          <a:bodyPr/>
          <a:lstStyle/>
          <a:p>
            <a:r>
              <a:rPr lang="en-US" dirty="0">
                <a:solidFill>
                  <a:srgbClr val="A50021"/>
                </a:solidFill>
              </a:rPr>
              <a:t>Math </a:t>
            </a:r>
            <a:r>
              <a:rPr lang="en-US" dirty="0" smtClean="0">
                <a:solidFill>
                  <a:srgbClr val="A50021"/>
                </a:solidFill>
              </a:rPr>
              <a:t>CRTs </a:t>
            </a:r>
            <a:r>
              <a:rPr lang="en-US" dirty="0">
                <a:solidFill>
                  <a:srgbClr val="A50021"/>
                </a:solidFill>
              </a:rPr>
              <a:t>on 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Tuesday and Wednesday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April 16</a:t>
            </a:r>
            <a:r>
              <a:rPr lang="en-US" baseline="30000" dirty="0" smtClean="0">
                <a:solidFill>
                  <a:srgbClr val="A50021"/>
                </a:solidFill>
              </a:rPr>
              <a:t>th</a:t>
            </a:r>
            <a:r>
              <a:rPr lang="en-US" dirty="0" smtClean="0">
                <a:solidFill>
                  <a:srgbClr val="A50021"/>
                </a:solidFill>
              </a:rPr>
              <a:t> and 17th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90600" y="1447800"/>
            <a:ext cx="7323138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CRT 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Preparation &amp;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Pentagon—5 sides-  “here’s your pen, now it’s gone”</a:t>
            </a:r>
          </a:p>
          <a:p>
            <a:r>
              <a:rPr lang="en-US" dirty="0" smtClean="0"/>
              <a:t>Hexagon—6 sides- </a:t>
            </a:r>
            <a:r>
              <a:rPr lang="en-US" dirty="0" err="1" smtClean="0"/>
              <a:t>He”x</a:t>
            </a:r>
            <a:r>
              <a:rPr lang="en-US" dirty="0" smtClean="0"/>
              <a:t>” = </a:t>
            </a:r>
            <a:r>
              <a:rPr lang="en-US" dirty="0" err="1" smtClean="0"/>
              <a:t>Si”x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Heptagon—7 sides</a:t>
            </a:r>
          </a:p>
          <a:p>
            <a:r>
              <a:rPr lang="en-US" dirty="0" smtClean="0"/>
              <a:t>Octagon—8 sides (octopus-8 legs)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Customary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big “G” if you’re not sure</a:t>
            </a:r>
          </a:p>
          <a:p>
            <a:endParaRPr lang="en-US" dirty="0"/>
          </a:p>
        </p:txBody>
      </p:sp>
      <p:pic>
        <p:nvPicPr>
          <p:cNvPr id="4" name="Picture 3" descr="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133600"/>
            <a:ext cx="3200400" cy="422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KHD </a:t>
            </a:r>
            <a:r>
              <a:rPr lang="en-US" sz="4400" dirty="0" smtClean="0"/>
              <a:t>B </a:t>
            </a:r>
            <a:r>
              <a:rPr lang="en-US" dirty="0" smtClean="0"/>
              <a:t>DCM</a:t>
            </a:r>
          </a:p>
          <a:p>
            <a:r>
              <a:rPr lang="en-US" dirty="0" smtClean="0"/>
              <a:t>Or remember….</a:t>
            </a:r>
          </a:p>
          <a:p>
            <a:r>
              <a:rPr lang="en-US" dirty="0" smtClean="0"/>
              <a:t>1 meter = 1,000 millimeters</a:t>
            </a:r>
          </a:p>
          <a:p>
            <a:r>
              <a:rPr lang="en-US" dirty="0" smtClean="0"/>
              <a:t>1 kilogram = 1,000 grams</a:t>
            </a:r>
          </a:p>
          <a:p>
            <a:r>
              <a:rPr lang="en-US" dirty="0" smtClean="0"/>
              <a:t>1 centimeter = 10 millimeters</a:t>
            </a:r>
          </a:p>
          <a:p>
            <a:r>
              <a:rPr lang="en-US" dirty="0" smtClean="0"/>
              <a:t>1 meter = 100 centimeters</a:t>
            </a:r>
          </a:p>
          <a:p>
            <a:r>
              <a:rPr lang="en-US" dirty="0" smtClean="0">
                <a:hlinkClick r:id="rId2"/>
              </a:rPr>
              <a:t>http://www.youtube.com/watch?v=KfrCaKyhwZk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LCM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FontTx/>
              <a:buNone/>
            </a:pPr>
            <a:r>
              <a:rPr lang="en-US" dirty="0" smtClean="0"/>
              <a:t>Lee </a:t>
            </a:r>
            <a:r>
              <a:rPr lang="en-US" dirty="0"/>
              <a:t>was trying to find the lowest </a:t>
            </a:r>
            <a:r>
              <a:rPr lang="en-US" dirty="0" smtClean="0"/>
              <a:t>common multiples </a:t>
            </a:r>
            <a:r>
              <a:rPr lang="en-US" dirty="0"/>
              <a:t>of the numbers 6, 7,and 14.  Find the least common multiple of these numbers. </a:t>
            </a:r>
          </a:p>
          <a:p>
            <a:pPr marL="812800" indent="-81280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/>
              <a:t>Mean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		Mean</a:t>
            </a:r>
          </a:p>
          <a:p>
            <a:pPr>
              <a:buFontTx/>
              <a:buNone/>
            </a:pPr>
            <a:r>
              <a:rPr lang="en-US"/>
              <a:t>			Equals</a:t>
            </a:r>
          </a:p>
          <a:p>
            <a:pPr>
              <a:buFontTx/>
              <a:buNone/>
            </a:pPr>
            <a:r>
              <a:rPr lang="en-US"/>
              <a:t>			Average</a:t>
            </a:r>
          </a:p>
          <a:p>
            <a:pPr>
              <a:buFontTx/>
              <a:buNone/>
            </a:pPr>
            <a:r>
              <a:rPr lang="en-US"/>
              <a:t>			Number</a:t>
            </a:r>
          </a:p>
          <a:p>
            <a:pPr>
              <a:buFontTx/>
              <a:buNone/>
            </a:pPr>
            <a:endParaRPr lang="en-US" i="1"/>
          </a:p>
          <a:p>
            <a:pPr>
              <a:buFontTx/>
              <a:buNone/>
            </a:pPr>
            <a:r>
              <a:rPr lang="en-US" i="1"/>
              <a:t>How do we find mean?</a:t>
            </a:r>
          </a:p>
          <a:p>
            <a:pPr>
              <a:buFontTx/>
              <a:buNone/>
            </a:pPr>
            <a:r>
              <a:rPr lang="en-US"/>
              <a:t>Add up all numbers and divide by how many numbers you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/>
              <a:t>Median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Median = Middle #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i="1"/>
              <a:t>How do we find median?</a:t>
            </a:r>
          </a:p>
          <a:p>
            <a:pPr>
              <a:buFontTx/>
              <a:buNone/>
            </a:pPr>
            <a:r>
              <a:rPr lang="en-US"/>
              <a:t>Put all numbers in ORDER, and find the middle number.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i="1"/>
              <a:t>Two middle numbers?  </a:t>
            </a:r>
          </a:p>
          <a:p>
            <a:pPr>
              <a:buFontTx/>
              <a:buNone/>
            </a:pPr>
            <a:r>
              <a:rPr lang="en-US"/>
              <a:t>Add up the two numbers and divide by two.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/>
              <a:t>Mode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Mo</a:t>
            </a:r>
            <a:r>
              <a:rPr lang="en-US"/>
              <a:t>de = </a:t>
            </a:r>
            <a:r>
              <a:rPr lang="en-US" b="1"/>
              <a:t>Mo</a:t>
            </a:r>
            <a:r>
              <a:rPr lang="en-US"/>
              <a:t>st often used (number)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i="1"/>
              <a:t>How do we find mode?</a:t>
            </a:r>
          </a:p>
          <a:p>
            <a:pPr>
              <a:buFontTx/>
              <a:buNone/>
            </a:pPr>
            <a:r>
              <a:rPr lang="en-US"/>
              <a:t>Find the number that shows up the most!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/>
              <a:t>Range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Range = highest # - lowest #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How do we find range?</a:t>
            </a:r>
          </a:p>
          <a:p>
            <a:pPr>
              <a:buFontTx/>
              <a:buNone/>
            </a:pPr>
            <a:r>
              <a:rPr lang="en-US" dirty="0"/>
              <a:t>Highest # - lowest </a:t>
            </a:r>
            <a:r>
              <a:rPr lang="en-US" dirty="0" smtClean="0"/>
              <a:t>#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>
                <a:hlinkClick r:id="rId2"/>
              </a:rPr>
              <a:t>http://www.youtube.com/watch?v=A7MxGyEaN64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Fraction to Decimal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First, see if it’s an easy one.  For example:</a:t>
            </a:r>
          </a:p>
          <a:p>
            <a:pPr>
              <a:buFontTx/>
              <a:buNone/>
            </a:pPr>
            <a:r>
              <a:rPr lang="en-US" dirty="0" smtClean="0"/>
              <a:t>¼ = 0.25 (think money)</a:t>
            </a:r>
          </a:p>
          <a:p>
            <a:pPr>
              <a:buFontTx/>
              <a:buNone/>
            </a:pPr>
            <a:r>
              <a:rPr lang="en-US" dirty="0" smtClean="0"/>
              <a:t>½ = 0.5 (half of a dollar)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If it’s not an easy one…..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Divide </a:t>
            </a:r>
            <a:r>
              <a:rPr lang="en-US" dirty="0"/>
              <a:t>the numerator by the denominator.</a:t>
            </a:r>
          </a:p>
          <a:p>
            <a:pPr>
              <a:buFontTx/>
              <a:buNone/>
            </a:pPr>
            <a:r>
              <a:rPr lang="en-US" dirty="0" smtClean="0"/>
              <a:t>Example</a:t>
            </a:r>
            <a:r>
              <a:rPr lang="en-US" dirty="0"/>
              <a:t>:  </a:t>
            </a:r>
            <a:r>
              <a:rPr lang="en-US" dirty="0" smtClean="0"/>
              <a:t>3/8 = 3 ÷ 8 = 3.000 ÷ 8 = 0.375</a:t>
            </a:r>
          </a:p>
          <a:p>
            <a:pPr>
              <a:buFontTx/>
              <a:buNone/>
            </a:pPr>
            <a:r>
              <a:rPr lang="en-US" dirty="0" smtClean="0">
                <a:hlinkClick r:id="rId2"/>
              </a:rPr>
              <a:t>http://www.youtube.com/watch?v=9Bx-8aLZVbg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Decimal to Fraction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Read the number using place value. Write 10, 100, or 1,000 as the denominator and reduce if necessary.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Example: </a:t>
            </a:r>
            <a:r>
              <a:rPr lang="en-US" dirty="0" smtClean="0"/>
              <a:t>0.65 = say “sixty-five hundredths”</a:t>
            </a:r>
          </a:p>
          <a:p>
            <a:pPr>
              <a:buFontTx/>
              <a:buNone/>
            </a:pPr>
            <a:r>
              <a:rPr lang="en-US" dirty="0" smtClean="0"/>
              <a:t>Write	65/100</a:t>
            </a:r>
          </a:p>
          <a:p>
            <a:pPr>
              <a:buFontTx/>
              <a:buNone/>
            </a:pPr>
            <a:r>
              <a:rPr lang="en-US" dirty="0" smtClean="0"/>
              <a:t>Reduce </a:t>
            </a:r>
            <a:r>
              <a:rPr lang="en-US" dirty="0" smtClean="0">
                <a:solidFill>
                  <a:srgbClr val="FF0000"/>
                </a:solidFill>
              </a:rPr>
              <a:t>(by dividing by 5)</a:t>
            </a:r>
          </a:p>
          <a:p>
            <a:pPr>
              <a:buFontTx/>
              <a:buNone/>
            </a:pPr>
            <a:r>
              <a:rPr lang="en-US" dirty="0" smtClean="0"/>
              <a:t>Final answer…</a:t>
            </a:r>
            <a:r>
              <a:rPr lang="en-US" dirty="0" err="1" smtClean="0"/>
              <a:t>drumroll</a:t>
            </a:r>
            <a:r>
              <a:rPr lang="en-US" dirty="0" smtClean="0"/>
              <a:t>….	</a:t>
            </a:r>
            <a:r>
              <a:rPr lang="en-US" dirty="0" smtClean="0">
                <a:solidFill>
                  <a:srgbClr val="FF0000"/>
                </a:solidFill>
              </a:rPr>
              <a:t>13/20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820</Words>
  <Application>Microsoft Office PowerPoint</Application>
  <PresentationFormat>On-screen Show (4:3)</PresentationFormat>
  <Paragraphs>137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Arial Black</vt:lpstr>
      <vt:lpstr>Default Design</vt:lpstr>
      <vt:lpstr>Stretch 4-6-16</vt:lpstr>
      <vt:lpstr>PowerPoint Presentation</vt:lpstr>
      <vt:lpstr>LCM</vt:lpstr>
      <vt:lpstr>Mean</vt:lpstr>
      <vt:lpstr>Median</vt:lpstr>
      <vt:lpstr>Mode</vt:lpstr>
      <vt:lpstr>Range</vt:lpstr>
      <vt:lpstr>Fraction to Decimal</vt:lpstr>
      <vt:lpstr>Decimal to Fraction</vt:lpstr>
      <vt:lpstr>Decimal to Percent</vt:lpstr>
      <vt:lpstr>Percent to Decimal</vt:lpstr>
      <vt:lpstr>Fraction to Percent</vt:lpstr>
      <vt:lpstr>Percent to Fraction</vt:lpstr>
      <vt:lpstr>Identify Relationships in  Triangles &amp; Quadrilaterals</vt:lpstr>
      <vt:lpstr>Probability</vt:lpstr>
      <vt:lpstr>Probability</vt:lpstr>
      <vt:lpstr>Adding Fractions with Unlike Denominators</vt:lpstr>
      <vt:lpstr>Perimeter vs. Area</vt:lpstr>
      <vt:lpstr>Polygons-closed figures made of at least three straight line segments</vt:lpstr>
      <vt:lpstr>Polygons continued</vt:lpstr>
      <vt:lpstr>Customary Capacity</vt:lpstr>
      <vt:lpstr>Metric System</vt:lpstr>
      <vt:lpstr>Any questions???</vt:lpstr>
    </vt:vector>
  </TitlesOfParts>
  <Company>Red Oak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TAKS Preparation &amp; Review</dc:title>
  <dc:creator>mtorres</dc:creator>
  <cp:lastModifiedBy>Duvall, Jennifer D</cp:lastModifiedBy>
  <cp:revision>21</cp:revision>
  <dcterms:created xsi:type="dcterms:W3CDTF">2007-01-10T14:07:42Z</dcterms:created>
  <dcterms:modified xsi:type="dcterms:W3CDTF">2016-04-01T15:08:04Z</dcterms:modified>
</cp:coreProperties>
</file>