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256" r:id="rId5"/>
    <p:sldId id="257" r:id="rId6"/>
    <p:sldId id="258" r:id="rId7"/>
    <p:sldId id="262" r:id="rId8"/>
    <p:sldId id="263" r:id="rId9"/>
    <p:sldId id="264" r:id="rId10"/>
    <p:sldId id="259" r:id="rId11"/>
    <p:sldId id="266" r:id="rId12"/>
    <p:sldId id="260" r:id="rId13"/>
    <p:sldId id="265" r:id="rId14"/>
    <p:sldId id="261" r:id="rId15"/>
    <p:sldId id="267" r:id="rId16"/>
    <p:sldId id="268" r:id="rId17"/>
    <p:sldId id="269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561E-37AF-47D6-8379-A1B88A93559A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A9FE-08F5-4EA7-B748-BD4BC38D7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561E-37AF-47D6-8379-A1B88A93559A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A9FE-08F5-4EA7-B748-BD4BC38D7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561E-37AF-47D6-8379-A1B88A93559A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A9FE-08F5-4EA7-B748-BD4BC38D7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561E-37AF-47D6-8379-A1B88A93559A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A9FE-08F5-4EA7-B748-BD4BC38D7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561E-37AF-47D6-8379-A1B88A93559A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A9FE-08F5-4EA7-B748-BD4BC38D7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561E-37AF-47D6-8379-A1B88A93559A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A9FE-08F5-4EA7-B748-BD4BC38D7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561E-37AF-47D6-8379-A1B88A93559A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A9FE-08F5-4EA7-B748-BD4BC38D7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561E-37AF-47D6-8379-A1B88A93559A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A9FE-08F5-4EA7-B748-BD4BC38D7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561E-37AF-47D6-8379-A1B88A93559A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A9FE-08F5-4EA7-B748-BD4BC38D7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561E-37AF-47D6-8379-A1B88A93559A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A9FE-08F5-4EA7-B748-BD4BC38D7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561E-37AF-47D6-8379-A1B88A93559A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A9FE-08F5-4EA7-B748-BD4BC38D7B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561E-37AF-47D6-8379-A1B88A93559A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1EA9FE-08F5-4EA7-B748-BD4BC38D7B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22561E-37AF-47D6-8379-A1B88A93559A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1EA9FE-08F5-4EA7-B748-BD4BC38D7B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Measurement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9/24/2015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Science usually measures temperature  with which scale?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2362200"/>
            <a:ext cx="4114800" cy="18287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Fahrenheit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Celsius</a:t>
            </a:r>
            <a:endParaRPr lang="en-US" sz="4800" dirty="0"/>
          </a:p>
        </p:txBody>
      </p:sp>
      <p:pic>
        <p:nvPicPr>
          <p:cNvPr id="5" name="Picture 4" descr="http://t1.gstatic.com/images?q=tbn:ANd9GcQ5WMO_jQ1f7q4AgrSHUtRMoSec4DI1e1fcHHCPeWFKA0pVhAYmfz7YSaHOQ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128622"/>
            <a:ext cx="3200400" cy="408493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51688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What is the mass of the blue thing in the pan balance?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600200"/>
            <a:ext cx="2667000" cy="25907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200" dirty="0" smtClean="0"/>
              <a:t>20 grams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200" dirty="0" smtClean="0"/>
              <a:t>100 grams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200" dirty="0" smtClean="0"/>
              <a:t>200 grams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200" dirty="0" smtClean="0"/>
              <a:t>300 grams</a:t>
            </a:r>
          </a:p>
        </p:txBody>
      </p:sp>
      <p:pic>
        <p:nvPicPr>
          <p:cNvPr id="19460" name="Picture 4" descr="http://www.kidsnewsroom.org/resources/sol/tx/G05S04/balan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2971800"/>
            <a:ext cx="6553200" cy="364605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62400" y="4191000"/>
            <a:ext cx="533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5800" y="3810000"/>
            <a:ext cx="6096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457700" y="1714500"/>
            <a:ext cx="1524000" cy="1295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895600" y="3276600"/>
            <a:ext cx="24384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mass on the triple beam balance?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590800"/>
            <a:ext cx="4114800" cy="4389120"/>
          </a:xfrm>
        </p:spPr>
        <p:txBody>
          <a:bodyPr>
            <a:noAutofit/>
          </a:bodyPr>
          <a:lstStyle/>
          <a:p>
            <a:pPr marL="514350" indent="-514350">
              <a:buFont typeface="Wingdings 2"/>
              <a:buAutoNum type="arabicPeriod"/>
            </a:pPr>
            <a:r>
              <a:rPr lang="en-US" sz="3200" dirty="0" smtClean="0"/>
              <a:t>63.7 g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3200" dirty="0" smtClean="0"/>
              <a:t>136.7 g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3200" dirty="0" smtClean="0"/>
              <a:t>163.7 g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3200" dirty="0" smtClean="0"/>
              <a:t>263.7 g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835" y="2805810"/>
            <a:ext cx="5305365" cy="31847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29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94042"/>
            <a:ext cx="8229600" cy="1143000"/>
          </a:xfrm>
        </p:spPr>
        <p:txBody>
          <a:bodyPr/>
          <a:lstStyle/>
          <a:p>
            <a:r>
              <a:rPr lang="en-US" dirty="0" smtClean="0"/>
              <a:t>What is the volume?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454884"/>
            <a:ext cx="4114800" cy="4389120"/>
          </a:xfrm>
        </p:spPr>
        <p:txBody>
          <a:bodyPr>
            <a:noAutofit/>
          </a:bodyPr>
          <a:lstStyle/>
          <a:p>
            <a:pPr marL="514350" indent="-514350">
              <a:buFont typeface="Wingdings 2"/>
              <a:buAutoNum type="arabicPeriod"/>
            </a:pPr>
            <a:r>
              <a:rPr lang="en-US" sz="3200" dirty="0" smtClean="0"/>
              <a:t>30 ml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3200" dirty="0" smtClean="0"/>
              <a:t>35 ml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3200" dirty="0" smtClean="0"/>
              <a:t>36 ml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3200" dirty="0" smtClean="0"/>
              <a:t>40 ml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362200"/>
            <a:ext cx="4794363" cy="4038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3213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is the temperature?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981200"/>
            <a:ext cx="5257800" cy="4389120"/>
          </a:xfrm>
        </p:spPr>
        <p:txBody>
          <a:bodyPr>
            <a:noAutofit/>
          </a:bodyPr>
          <a:lstStyle/>
          <a:p>
            <a:pPr marL="514350" indent="-514350">
              <a:buFont typeface="Wingdings 2"/>
              <a:buAutoNum type="arabicPeriod"/>
            </a:pPr>
            <a:r>
              <a:rPr lang="en-US" sz="3200" dirty="0" smtClean="0"/>
              <a:t>20 degrees C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3200" dirty="0" smtClean="0"/>
              <a:t>20 degrees F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3200" dirty="0" smtClean="0"/>
              <a:t>70 degrees C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3200" dirty="0" smtClean="0"/>
              <a:t>70 degrees F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208" y="1600200"/>
            <a:ext cx="4876800" cy="4876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361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name of this tool?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2743200"/>
            <a:ext cx="4114800" cy="21336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Beaker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Graduated Cylinder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Pan Balance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Triple Beam Balance</a:t>
            </a:r>
            <a:endParaRPr lang="en-US" sz="2800" dirty="0"/>
          </a:p>
        </p:txBody>
      </p:sp>
      <p:pic>
        <p:nvPicPr>
          <p:cNvPr id="1030" name="Picture 6" descr="http://t2.gstatic.com/images?q=tbn:ANd9GcSd4c9f-txWjmFZx50_4xnQ7j5ayLBJuuT2FvXnRGMu_2mJnF4NnX8bFl6CV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133600"/>
            <a:ext cx="3590925" cy="35909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VOLUME of matter is a measurement of…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Mass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Length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Space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Noise</a:t>
            </a:r>
          </a:p>
        </p:txBody>
      </p:sp>
      <p:pic>
        <p:nvPicPr>
          <p:cNvPr id="16388" name="Picture 4" descr="http://www.coachtothecontrary.com/wp-content/uploads/2010/04/Beak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133599"/>
            <a:ext cx="5410200" cy="47244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867400" y="4191000"/>
            <a:ext cx="381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96200" y="36576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The tool that measures volume MOST </a:t>
            </a:r>
            <a:r>
              <a:rPr lang="en-US" sz="4000" dirty="0"/>
              <a:t>a</a:t>
            </a:r>
            <a:r>
              <a:rPr lang="en-US" sz="4000" dirty="0" smtClean="0"/>
              <a:t>ccurately is…</a:t>
            </a:r>
            <a:endParaRPr lang="en-US" sz="40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514600"/>
            <a:ext cx="5029200" cy="3611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A beaker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A graduated cylinder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A cup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Your hand</a:t>
            </a:r>
            <a:endParaRPr lang="en-US" sz="4000" dirty="0"/>
          </a:p>
        </p:txBody>
      </p:sp>
      <p:pic>
        <p:nvPicPr>
          <p:cNvPr id="25604" name="Picture 4" descr="http://image.shutterstock.com/display_pic_with_logo/77235/77235,1241703179,4/stock-photo-scientific-laboratory-glass-conical-erlenmeyer-flasks-with-scientific-cylinders-and-beakers-298245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057400"/>
            <a:ext cx="3210127" cy="4572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Volume is measured in which unit?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2819400"/>
            <a:ext cx="5638800" cy="3429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400" dirty="0" smtClean="0"/>
              <a:t>Milliliters (</a:t>
            </a:r>
            <a:r>
              <a:rPr lang="en-US" sz="4400" dirty="0" err="1" smtClean="0"/>
              <a:t>mL</a:t>
            </a:r>
            <a:r>
              <a:rPr lang="en-US" sz="4400" dirty="0" smtClean="0"/>
              <a:t>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400" dirty="0" smtClean="0"/>
              <a:t>Grams (g)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400" dirty="0" smtClean="0"/>
              <a:t>Centimeters (cm)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400" dirty="0" smtClean="0"/>
              <a:t>Pounds (lb)</a:t>
            </a:r>
            <a:endParaRPr lang="en-US" sz="4400" dirty="0"/>
          </a:p>
        </p:txBody>
      </p:sp>
      <p:pic>
        <p:nvPicPr>
          <p:cNvPr id="4" name="Picture 4" descr="http://www.coachtothecontrary.com/wp-content/uploads/2010/04/Beak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590800"/>
            <a:ext cx="3394587" cy="35814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924800" y="37338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0" y="41910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 balance is used to measure…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2514600"/>
            <a:ext cx="4114800" cy="34289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Weight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Volume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Mass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800" dirty="0" smtClean="0"/>
              <a:t>Height</a:t>
            </a:r>
          </a:p>
        </p:txBody>
      </p:sp>
      <p:pic>
        <p:nvPicPr>
          <p:cNvPr id="27652" name="Picture 4" descr="http://learn.uci.edu/media/OC08/11004/OC0811004_L6TwoP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2057400"/>
            <a:ext cx="4552950" cy="45529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tool pictured is a…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209800"/>
            <a:ext cx="4648200" cy="28956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200" dirty="0" smtClean="0"/>
              <a:t>Pan Balance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200" dirty="0" smtClean="0"/>
              <a:t>Triple Beam Balance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200" dirty="0" smtClean="0"/>
              <a:t>Spring Scale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200" dirty="0" smtClean="0"/>
              <a:t>Balance Beam</a:t>
            </a:r>
            <a:endParaRPr lang="en-US" sz="3200" dirty="0"/>
          </a:p>
        </p:txBody>
      </p:sp>
      <p:pic>
        <p:nvPicPr>
          <p:cNvPr id="17412" name="Picture 4" descr="http://mrjamsa.com/wp-content/uploads/2011/09/triple-beam-balance-scale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3409949"/>
            <a:ext cx="5715000" cy="344805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is measured with…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209800"/>
            <a:ext cx="4648200" cy="28956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3200" dirty="0" smtClean="0"/>
              <a:t>Milliliters (</a:t>
            </a:r>
            <a:r>
              <a:rPr lang="en-US" sz="3200" dirty="0" err="1" smtClean="0"/>
              <a:t>mL</a:t>
            </a:r>
            <a:r>
              <a:rPr lang="en-US" sz="3200" dirty="0" smtClean="0"/>
              <a:t>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200" dirty="0" smtClean="0"/>
              <a:t>Ounces (oz)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200" dirty="0" smtClean="0"/>
              <a:t>Centimeters (cm)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200" dirty="0" smtClean="0"/>
              <a:t>Grams (g)</a:t>
            </a:r>
            <a:endParaRPr lang="en-US" sz="3200" dirty="0"/>
          </a:p>
        </p:txBody>
      </p:sp>
      <p:pic>
        <p:nvPicPr>
          <p:cNvPr id="17412" name="Picture 4" descr="http://mrjamsa.com/wp-content/uploads/2011/09/triple-beam-balance-scale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3352800"/>
            <a:ext cx="4724400" cy="285038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following tool is used to measure…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2438400"/>
            <a:ext cx="4114800" cy="3048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Mass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Volume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Weight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Temperature</a:t>
            </a:r>
            <a:endParaRPr lang="en-US" sz="4000" dirty="0"/>
          </a:p>
        </p:txBody>
      </p:sp>
      <p:pic>
        <p:nvPicPr>
          <p:cNvPr id="18436" name="Picture 4" descr="http://t1.gstatic.com/images?q=tbn:ANd9GcQ5WMO_jQ1f7q4AgrSHUtRMoSec4DI1e1fcHHCPeWFKA0pVhAYmfz7YSaHOQ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600200"/>
            <a:ext cx="3190875" cy="407277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ASKPANEKEY" val="2f9a9fca-d04f-4619-a221-c0563a8e03be"/>
  <p:tag name="EXPANDSHOWBAR" val="False"/>
  <p:tag name="POWERPOINTVERSION" val="15.0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2"/>
  <p:tag name="FONTSIZE" val="32"/>
  <p:tag name="BULLETTYPE" val="ppBulletArabicPeriod"/>
  <p:tag name="ANSWERTEXT" val="Milliliters (mL)&#10;Gram (g)&#10;Centimeter (cm)&#10;Pound (lb)"/>
  <p:tag name="OLDNUMANSWERS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AF5F603674E4D1E9007D1DD193ECF69"/>
  <p:tag name="SLIDEID" val="5AF5F603674E4D1E9007D1DD193ECF6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A balance is used to measure…"/>
  <p:tag name="ANSWERSALIAS" val="Weight|smicln|Volume|smicln|Mass|smicln|Height"/>
  <p:tag name="VALUES" val="Incorrect|smicln|Incorrect|smicln|Correct|smicln|Incorrect"/>
  <p:tag name="RESPONSESGATHERED" val="True"/>
  <p:tag name="TOTALRESPONSES" val="24"/>
  <p:tag name="RESPONSECOUNT" val="24"/>
  <p:tag name="SLICED" val="False"/>
  <p:tag name="RESPONSES" val="3;1;1;3;3;3;3;3;1;3;3;1;1;3;1;1;3;3;1;3;1;3;3;3;"/>
  <p:tag name="CHARTSTRINGSTD" val="9 0 15 0"/>
  <p:tag name="CHARTSTRINGREV" val="0 15 0 9"/>
  <p:tag name="CHARTSTRINGSTDPER" val="0.375 0 0.625 0"/>
  <p:tag name="CHARTSTRINGREVPER" val="0 0.625 0 0.375"/>
  <p:tag name="ANONYMOUSTEMP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46"/>
  <p:tag name="FONTSIZE" val="32"/>
  <p:tag name="BULLETTYPE" val="ppBulletArabicPeriod"/>
  <p:tag name="ANSWERTEXT" val="Choice One&#10;Choice Two&#10;Choice Three&#10;Choice Four"/>
  <p:tag name="ANSWERBULLETS" val="3"/>
  <p:tag name="OLDNUMANSWERS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F98DB5A4CBF48D4833272D269BC3C07"/>
  <p:tag name="SLIDEID" val="3F98DB5A4CBF48D4833272D269BC3C0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tool pictured is a…"/>
  <p:tag name="ANSWERSALIAS" val="Pan Balance|smicln|Triple Beam Balance|smicln|Spring Scale|smicln|Balance Beam"/>
  <p:tag name="VALUES" val="Incorrect|smicln|Correct|smicln|Incorrect|smicln|Incorrect"/>
  <p:tag name="RESPONSESGATHERED" val="True"/>
  <p:tag name="TOTALRESPONSES" val="23"/>
  <p:tag name="RESPONSECOUNT" val="23"/>
  <p:tag name="SLICED" val="False"/>
  <p:tag name="RESPONSES" val="2;2;2;2;2;2;2;2;2;-;2;3;2;2;2;2;2;2;2;2;3;2;2;2;"/>
  <p:tag name="CHARTSTRINGSTD" val="0 21 2 0"/>
  <p:tag name="CHARTSTRINGREV" val="0 2 21 0"/>
  <p:tag name="CHARTSTRINGSTDPER" val="0 0.91304347826087 0.0869565217391304 0"/>
  <p:tag name="CHARTSTRINGREVPER" val="0 0.0869565217391304 0.91304347826087 0"/>
  <p:tag name="ANONYMOUSTEMP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7"/>
  <p:tag name="FONTSIZE" val="32"/>
  <p:tag name="BULLETTYPE" val="ppBulletArabicPeriod"/>
  <p:tag name="ANSWERTEXT" val="Pan Balance&#10;Triple Beam Balance&#10;Spring Scale&#10;Balance Beam"/>
  <p:tag name="OLDNUMANSWERS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F98DB5A4CBF48D4833272D269BC3C07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SLIDEORDER" val="2"/>
  <p:tag name="SLIDEGUID" val="B4D93D4C8EB24B938B890DBB18115C4A"/>
  <p:tag name="QUESTIONALIAS" val="Mass is measured with…"/>
  <p:tag name="ANSWERSALIAS" val="Milliliters (mL)|smicln|Ounces (oz)|smicln|Centimeters (cm)|smicln|Grams (g)"/>
  <p:tag name="VALUES" val="Incorrect|smicln|Incorrect|smicln|Incorrect|smicln|Correct"/>
  <p:tag name="RESPONSESGATHERED" val="True"/>
  <p:tag name="TOTALRESPONSES" val="24"/>
  <p:tag name="RESPONSECOUNT" val="24"/>
  <p:tag name="SLICED" val="False"/>
  <p:tag name="RESPONSES" val="1;4;4;4;4;4;4;4;4;3;4;2;4;1;4;4;4;4;4;3;4;4;4;4;"/>
  <p:tag name="CHARTSTRINGSTD" val="2 1 2 19"/>
  <p:tag name="CHARTSTRINGREV" val="19 2 1 2"/>
  <p:tag name="CHARTSTRINGSTDPER" val="0.0833333333333333 0.0416666666666667 0.0833333333333333 0.791666666666667"/>
  <p:tag name="CHARTSTRINGREVPER" val="0.791666666666667 0.0833333333333333 0.0416666666666667 0.0833333333333333"/>
  <p:tag name="ANONYMOUSTEMP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7"/>
  <p:tag name="FONTSIZE" val="32"/>
  <p:tag name="BULLETTYPE" val="ppBulletArabicPeriod"/>
  <p:tag name="ANSWERTEXT" val="Pan Balance&#10;Triple Beam Balance&#10;Spring Scale&#10;Balance Beam"/>
  <p:tag name="OLDNUMANSWERS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953014371DE4A2AAEA86432DB33C71E"/>
  <p:tag name="SLIDEID" val="0953014371DE4A2AAEA86432DB33C71E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following tool is used to measure…"/>
  <p:tag name="ANSWERSALIAS" val="Mass|smicln|Volume|smicln|Weight|smicln|Temperature"/>
  <p:tag name="VALUES" val="Incorrect|smicln|Incorrect|smicln|Incorrect|smicln|Correct"/>
  <p:tag name="RESPONSESGATHERED" val="True"/>
  <p:tag name="TOTALRESPONSES" val="24"/>
  <p:tag name="RESPONSECOUNT" val="24"/>
  <p:tag name="SLICED" val="False"/>
  <p:tag name="RESPONSES" val="4;4;4;4;4;4;4;4;4;4;4;4;4;4;4;4;4;4;4;4;4;4;4;4;"/>
  <p:tag name="CHARTSTRINGSTD" val="0 0 0 24"/>
  <p:tag name="CHARTSTRINGREV" val="24 0 0 0"/>
  <p:tag name="CHARTSTRINGSTDPER" val="0 0 0 1"/>
  <p:tag name="CHARTSTRINGREVPER" val="1 0 0 0"/>
  <p:tag name="ANONYMOUSTEMP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0"/>
  <p:tag name="FONTSIZE" val="32"/>
  <p:tag name="BULLETTYPE" val="ppBulletArabicPeriod"/>
  <p:tag name="ANSWERTEXT" val="Heat Energy&#10;Mass&#10;Volume&#10;Weight"/>
  <p:tag name="OLDNUMANSWERS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AEF2FA92C3F4953854C7D068B81CD6E"/>
  <p:tag name="SLIDEID" val="8AEF2FA92C3F4953854C7D068B81CD6E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Science usually measures temperature  with which scale?"/>
  <p:tag name="ANSWERSALIAS" val="Fahrenheit|smicln|Celsius"/>
  <p:tag name="RESPONSESGATHERED" val="True"/>
  <p:tag name="TOTALRESPONSES" val="24"/>
  <p:tag name="RESPONSECOUNT" val="24"/>
  <p:tag name="SLICED" val="False"/>
  <p:tag name="RESPONSES" val="2;2;2;2;2;2;2;2;2;2;2;2;2;2;2;2;2;2;2;2;2;2;2;2;"/>
  <p:tag name="CHARTSTRINGSTD" val="0 24"/>
  <p:tag name="CHARTSTRINGREV" val="24 0"/>
  <p:tag name="CHARTSTRINGSTDPER" val="0 1"/>
  <p:tag name="CHARTSTRINGREVPER" val="1 0"/>
  <p:tag name="ANONYMOUSTEMP" val="False"/>
  <p:tag name="VALUES" val="Incorrect|smicln|Correc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"/>
  <p:tag name="FONTSIZE" val="48"/>
  <p:tag name="BULLETTYPE" val="ppBulletArabicPeriod"/>
  <p:tag name="ANSWERTEXT" val="Fahrenheit&#10;Celsius"/>
  <p:tag name="OLDNUMANSWERS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D76BF07A2EB40E3B20E3820476661EC"/>
  <p:tag name="SLIDEID" val="5D76BF07A2EB40E3B20E3820476661E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is the mass of the blue thing in the pan balance?"/>
  <p:tag name="RESPONSESGATHERED" val="True"/>
  <p:tag name="TOTALRESPONSES" val="23"/>
  <p:tag name="RESPONSECOUNT" val="23"/>
  <p:tag name="SLICED" val="False"/>
  <p:tag name="RESPONSES" val="3;3;3;3;3;3;-;3;3;3;3;3;3;3;3;3;3;3;3;3;3;3;3;3;"/>
  <p:tag name="CHARTSTRINGSTD" val="0 0 23 0"/>
  <p:tag name="CHARTSTRINGREV" val="0 23 0 0"/>
  <p:tag name="CHARTSTRINGSTDPER" val="0 0 1 0"/>
  <p:tag name="CHARTSTRINGREVPER" val="0 1 0 0"/>
  <p:tag name="ANONYMOUSTEMP" val="False"/>
  <p:tag name="ANSWERSALIAS" val="20 grams|smicln|100 grams|smicln|200 grams|smicln|300 grams"/>
  <p:tag name="VALUES" val="Incorrect|smicln|Incorrect|smicln|Correct|smicln|Incorrec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6"/>
  <p:tag name="FONTSIZE" val="32"/>
  <p:tag name="BULLETTYPE" val="ppBulletArabicPeriod"/>
  <p:tag name="ANSWERTEXT" val="Choice One&#10;Choice Two&#10;Choice Three&#10;Choice Four"/>
  <p:tag name="OLDNUMANSWERS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881467277214D2F863CC146DDBAC5A5"/>
  <p:tag name="SLIDEID" val="9881467277214D2F863CC146DDBAC5A5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is the mass on the triple beam balance?"/>
  <p:tag name="CORRECTPOINTVALUE" val="3"/>
  <p:tag name="ANSWERSALIAS" val="63.7 g|smicln|136.7 g|smicln|163.7 g|smicln|263.7 g"/>
  <p:tag name="VALUES" val="No Value|smicln|No Value|smicln|No Value|smicln|No Val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6"/>
  <p:tag name="FONTSIZE" val="32"/>
  <p:tag name="BULLETTYPE" val="ppBulletArabicPeriod"/>
  <p:tag name="ANSWERTEXT" val="Choice One&#10;Choice Two&#10;Choice Three&#10;Choice Fou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B8F3637378D4E7891FA474573F214D1"/>
  <p:tag name="SLIDEID" val="5B8F3637378D4E7891FA474573F214D1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is the volume?"/>
  <p:tag name="CORRECTPOINTVALUE" val="3"/>
  <p:tag name="ANSWERSALIAS" val="30 ml|smicln|35 ml|smicln|36 ml|smicln|40 ml"/>
  <p:tag name="VALUES" val="No Value|smicln|No Value|smicln|No Value|smicln|No Val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ANSWERTEXT" val="Choice One&#10;Choice Two&#10;Choice Three&#10;Choice Four"/>
  <p:tag name="TEXTLENGTH" val="46"/>
  <p:tag name="FONTSIZE" val="32"/>
  <p:tag name="BULLETTYPE" val="ppBulletArabicPerio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52C8D04ADE84B0EB61862BBC0E99EB6"/>
  <p:tag name="SLIDEID" val="052C8D04ADE84B0EB61862BBC0E99EB6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is the temperature?"/>
  <p:tag name="CORRECTPOINTVALUE" val="1"/>
  <p:tag name="ANSWERSALIAS" val="20 degrees C|smicln|20 degrees F|smicln|70 degrees C|smicln|70 degrees F"/>
  <p:tag name="VALUES" val="No Value|smicln|No Value|smicln|No Value|smicln|No Val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6"/>
  <p:tag name="FONTSIZE" val="32"/>
  <p:tag name="BULLETTYPE" val="ppBulletArabicPeriod"/>
  <p:tag name="ANSWERTEXT" val="Choice One&#10;Choice Two&#10;Choice Three&#10;Choice Fou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C3EE412444F41B8A4195148DC157737"/>
  <p:tag name="SLIDEID" val="DC3EE412444F41B8A4195148DC15773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is the name of this tool?"/>
  <p:tag name="ANSWERSALIAS" val="Beaker|smicln|Graduated Cylinder|smicln|Pan Balance|smicln|Triple Beam Balance"/>
  <p:tag name="VALUES" val="Incorrect|smicln|Correct|smicln|Incorrect|smicln|Incorrect"/>
  <p:tag name="RESPONSESGATHERED" val="True"/>
  <p:tag name="TOTALRESPONSES" val="23"/>
  <p:tag name="RESPONSECOUNT" val="23"/>
  <p:tag name="SLICED" val="False"/>
  <p:tag name="RESPONSES" val="2;2;2;1;2;2;2;1;2;2;2;3;2;1;1;1;1;1;2;2;2;2;1;"/>
  <p:tag name="CHARTSTRINGSTD" val="8 14 1 0"/>
  <p:tag name="CHARTSTRINGREV" val="0 1 14 8"/>
  <p:tag name="CHARTSTRINGSTDPER" val="0.347826086956522 0.608695652173913 0.0434782608695652 0"/>
  <p:tag name="CHARTSTRINGREVPER" val="0 0.0434782608695652 0.608695652173913 0.347826086956522"/>
  <p:tag name="ANONYMOUSTEMP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6"/>
  <p:tag name="FONTSIZE" val="32"/>
  <p:tag name="BULLETTYPE" val="ppBulletArabicPeriod"/>
  <p:tag name="ANSWERTEXT" val="Choice One&#10;Choice Two&#10;Choice Three&#10;Choice Four"/>
  <p:tag name="OLDNUMANSWER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F62799E5BAF4D389B118F6B45337368"/>
  <p:tag name="SLIDEID" val="DF62799E5BAF4D389B118F6B45337368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VOLUME of matter is a measurement of…"/>
  <p:tag name="ANSWERSALIAS" val="Mass|smicln|Length|smicln|Space|smicln|Noise"/>
  <p:tag name="VALUES" val="Incorrect|smicln|Incorrect|smicln|Correct|smicln|Incorrect"/>
  <p:tag name="RESPONSESGATHERED" val="True"/>
  <p:tag name="TOTALRESPONSES" val="24"/>
  <p:tag name="RESPONSECOUNT" val="24"/>
  <p:tag name="SLICED" val="False"/>
  <p:tag name="RESPONSES" val="2;3;1;3;1;3;3;1;3;3;1;1;1;1;3;1;3;1;1;1;1;1;1;1;"/>
  <p:tag name="CHARTSTRINGSTD" val="15 1 8 0"/>
  <p:tag name="CHARTSTRINGREV" val="0 8 1 15"/>
  <p:tag name="CHARTSTRINGSTDPER" val="0.625 0.0416666666666667 0.333333333333333 0"/>
  <p:tag name="CHARTSTRINGREVPER" val="0 0.333333333333333 0.0416666666666667 0.625"/>
  <p:tag name="ANONYMOUSTEMP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3"/>
  <p:tag name="FONTSIZE" val="32"/>
  <p:tag name="BULLETTYPE" val="ppBulletArabicPeriod"/>
  <p:tag name="ANSWERTEXT" val="Mass&#10;Length&#10;Space&#10;Noise"/>
  <p:tag name="OLDNUMANSWER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0E95059876F4A2CAB6849F3C536CB9C"/>
  <p:tag name="SLIDEID" val="C0E95059876F4A2CAB6849F3C536CB9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tool that measures volume MOST accurately is…"/>
  <p:tag name="RESPONSESGATHERED" val="True"/>
  <p:tag name="TOTALRESPONSES" val="24"/>
  <p:tag name="RESPONSECOUNT" val="24"/>
  <p:tag name="SLICED" val="False"/>
  <p:tag name="RESPONSES" val="2;2;2;2;1;2;2;2;1;1;1;1;1;4;1;2;2;1;1;1;2;2;2;2;"/>
  <p:tag name="CHARTSTRINGSTD" val="10 13 0 1"/>
  <p:tag name="CHARTSTRINGREV" val="1 0 13 10"/>
  <p:tag name="CHARTSTRINGSTDPER" val="0.416666666666667 0.541666666666667 0 0.0416666666666667"/>
  <p:tag name="CHARTSTRINGREVPER" val="0.0416666666666667 0 0.541666666666667 0.416666666666667"/>
  <p:tag name="ANONYMOUSTEMP" val="False"/>
  <p:tag name="ANSWERSALIAS" val="A beaker|smicln|A graduated cylinder|smicln|A cup|smicln|Your hand"/>
  <p:tag name="VALUES" val="Incorrect|smicln|Correct|smicln|Incorrect|smicln|Incorrec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46"/>
  <p:tag name="FONTSIZE" val="32"/>
  <p:tag name="BULLETTYPE" val="ppBulletArabicPeriod"/>
  <p:tag name="ANSWERTEXT" val="Choice One&#10;Choice Two&#10;Choice Three&#10;Choice Four"/>
  <p:tag name="ANSWERBULLETS" val="3"/>
  <p:tag name="OLDNUMANSWER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A0248DBE1A04BD1835114C71D6ECFD1"/>
  <p:tag name="SLIDEID" val="AA0248DBE1A04BD1835114C71D6ECFD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Volume is measured in which unit?"/>
  <p:tag name="ANSWERSALIAS" val="Milliliters (mL)|smicln|Grams (g)|smicln|Centimeters (cm)|smicln|Pounds (lb)"/>
  <p:tag name="VALUES" val="Correct|smicln|Incorrect|smicln|Incorrect|smicln|Incorrect"/>
  <p:tag name="RESPONSESGATHERED" val="True"/>
  <p:tag name="TOTALRESPONSES" val="24"/>
  <p:tag name="RESPONSECOUNT" val="24"/>
  <p:tag name="SLICED" val="False"/>
  <p:tag name="RESPONSES" val="1;1;1;1;1;2;3;2;1;4;1;2;2;2;1;2;1;1;1;1;1;1;1;1;"/>
  <p:tag name="CHARTSTRINGSTD" val="16 6 1 1"/>
  <p:tag name="CHARTSTRINGREV" val="1 1 6 16"/>
  <p:tag name="CHARTSTRINGSTDPER" val="0.666666666666667 0.25 0.0416666666666667 0.0416666666666667"/>
  <p:tag name="CHARTSTRINGREVPER" val="0.0416666666666667 0.0416666666666667 0.25 0.666666666666667"/>
  <p:tag name="ANONYMOUSTEMP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798F5C4CEE7C4E85AECA2D04F82304" ma:contentTypeVersion="0" ma:contentTypeDescription="Create a new document." ma:contentTypeScope="" ma:versionID="72f8c0e59912eb7ccc8f80183bacda7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69fa9db15b5f212dce88e00eebca80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22B1A7-E85A-4C1F-9D1E-F6B30096BA27}">
  <ds:schemaRefs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07EA67-0009-46F0-9FDD-E3701F8489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6F0067-D213-48AF-9CDE-CA351379AB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757</TotalTime>
  <Words>212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Flow</vt:lpstr>
      <vt:lpstr>Science Measurement Tools</vt:lpstr>
      <vt:lpstr>What is the name of this tool?</vt:lpstr>
      <vt:lpstr>The VOLUME of matter is a measurement of…</vt:lpstr>
      <vt:lpstr>The tool that measures volume MOST accurately is…</vt:lpstr>
      <vt:lpstr>Volume is measured in which unit?</vt:lpstr>
      <vt:lpstr>A balance is used to measure…</vt:lpstr>
      <vt:lpstr>The tool pictured is a…</vt:lpstr>
      <vt:lpstr>Mass is measured with…</vt:lpstr>
      <vt:lpstr>The following tool is used to measure…</vt:lpstr>
      <vt:lpstr>Science usually measures temperature  with which scale?</vt:lpstr>
      <vt:lpstr>What is the mass of the blue thing in the pan balance?</vt:lpstr>
      <vt:lpstr>What is the mass on the triple beam balance?</vt:lpstr>
      <vt:lpstr>What is the volume?</vt:lpstr>
      <vt:lpstr>What is the temperature?</vt:lpstr>
    </vt:vector>
  </TitlesOfParts>
  <Company>Broken Arrow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 User</dc:creator>
  <cp:lastModifiedBy>Duvall, Jennifer D</cp:lastModifiedBy>
  <cp:revision>46</cp:revision>
  <dcterms:created xsi:type="dcterms:W3CDTF">2012-09-26T20:14:11Z</dcterms:created>
  <dcterms:modified xsi:type="dcterms:W3CDTF">2016-09-19T15:53:33Z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0x01010027798F5C4CEE7C4E85AECA2D04F82304</vt:lpwstr>
  </property>
  <property fmtid="{D5CDD505-2E9C-101B-9397-08002B2CF9AE}" pid="3" name="IsMyDocuments">
    <vt:bool>true</vt:bool>
  </property>
</Properties>
</file>