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5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Franklin Gothic Book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Franklin Gothic Book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Franklin Gothic Book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Franklin Gothic Book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Franklin Gothic Book" pitchFamily="34" charset="0"/>
        <a:ea typeface="+mn-ea"/>
        <a:cs typeface="+mn-cs"/>
      </a:defRPr>
    </a:lvl5pPr>
    <a:lvl6pPr marL="2286000" algn="l" defTabSz="914400" rtl="0" eaLnBrk="1" latinLnBrk="0" hangingPunct="1">
      <a:defRPr sz="6600" kern="1200">
        <a:solidFill>
          <a:schemeClr val="tx1"/>
        </a:solidFill>
        <a:latin typeface="Franklin Gothic Book" pitchFamily="34" charset="0"/>
        <a:ea typeface="+mn-ea"/>
        <a:cs typeface="+mn-cs"/>
      </a:defRPr>
    </a:lvl6pPr>
    <a:lvl7pPr marL="2743200" algn="l" defTabSz="914400" rtl="0" eaLnBrk="1" latinLnBrk="0" hangingPunct="1">
      <a:defRPr sz="6600" kern="1200">
        <a:solidFill>
          <a:schemeClr val="tx1"/>
        </a:solidFill>
        <a:latin typeface="Franklin Gothic Book" pitchFamily="34" charset="0"/>
        <a:ea typeface="+mn-ea"/>
        <a:cs typeface="+mn-cs"/>
      </a:defRPr>
    </a:lvl7pPr>
    <a:lvl8pPr marL="3200400" algn="l" defTabSz="914400" rtl="0" eaLnBrk="1" latinLnBrk="0" hangingPunct="1">
      <a:defRPr sz="6600" kern="1200">
        <a:solidFill>
          <a:schemeClr val="tx1"/>
        </a:solidFill>
        <a:latin typeface="Franklin Gothic Book" pitchFamily="34" charset="0"/>
        <a:ea typeface="+mn-ea"/>
        <a:cs typeface="+mn-cs"/>
      </a:defRPr>
    </a:lvl8pPr>
    <a:lvl9pPr marL="3657600" algn="l" defTabSz="914400" rtl="0" eaLnBrk="1" latinLnBrk="0" hangingPunct="1">
      <a:defRPr sz="6600" kern="1200">
        <a:solidFill>
          <a:schemeClr val="tx1"/>
        </a:solidFill>
        <a:latin typeface="Franklin Gothic Boo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33" d="100"/>
          <a:sy n="33" d="100"/>
        </p:scale>
        <p:origin x="-1171" y="-9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D363B0FE-7BC9-4CFF-8ABC-065AEA052580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3C8D712D-71F7-4548-8BA1-5197E01B82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2F8F87B9-4DE5-4D8E-AFBC-DA49BD7FF25C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1034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663662CF-C260-462A-ABE0-FCE859713C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Eleanor M. Savko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B50D9C-4F8F-4804-AE60-713DCAA07397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B084D0-FC58-467A-9B61-6D100BB49379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B591C-0D22-447D-B928-4AE488034A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A1524D-5D8D-4143-B64F-3EBA64852CF0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AA87B-BF53-41EE-90BB-E32A862904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D161EC-E93D-49B3-ABB9-9DDE1CFB3A76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F40E1-7BC3-42FF-B12B-FD47FCCBDE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0C939-8128-434D-BC7F-77BE5CAFE6BB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98699-FE36-4F67-8E29-B8C19F75F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2B80F0-3664-4F9D-ABC2-C79E73A34262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94232-13EF-4073-BF8A-89A2BC408D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8B2EF2-4DA5-4E9E-B0CD-54CBA04A59B3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4807C-E340-448C-87F7-78EEF2A746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0CB7C2-3A7A-49DE-84FD-582FA30363DE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F4040-2DFF-4445-AA44-D3C41BB13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33319B-4B9A-4D32-A8CF-8EFD906507B8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C4117-C11B-43E6-9B3F-C28A4DF1FF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35E76-91F2-4E7D-A65E-C69126364BD1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D5D0D-EF58-437F-B420-65E1547B76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F4C2CE-099E-4930-ADD4-3AB119AEAAB6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F2855-8159-48A8-94D7-CDD51E5C29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06D12E-0397-442A-80B0-E14CDB5C0E32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4BE75-69E9-4F50-9B28-873B8AF5DF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fld id="{6F67E272-E19B-4736-85D8-63D255D9BF48}" type="datetime1">
              <a:rPr lang="en-US"/>
              <a:pPr/>
              <a:t>1/9/2013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F536F7A-F881-4D2A-9CC3-E56D855D137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10 pt</a:t>
            </a:r>
            <a:endParaRPr lang="en-US" sz="2400">
              <a:latin typeface="Times New Roman" charset="0"/>
            </a:endParaRPr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15 pt</a:t>
            </a:r>
            <a:endParaRPr lang="en-US" sz="2400">
              <a:latin typeface="Times New Roman" charset="0"/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20 pt</a:t>
            </a:r>
            <a:endParaRPr lang="en-US" sz="2400">
              <a:latin typeface="Times New Roman" charset="0"/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25 pt</a:t>
            </a:r>
            <a:endParaRPr lang="en-US" sz="2400">
              <a:latin typeface="Times New Roman" charset="0"/>
            </a:endParaRPr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5 pt</a:t>
            </a:r>
            <a:endParaRPr lang="en-US" sz="2400">
              <a:latin typeface="Times New Roman" charset="0"/>
            </a:endParaRPr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10 pt</a:t>
            </a:r>
            <a:endParaRPr lang="en-US" sz="2400">
              <a:latin typeface="Times New Roman" charset="0"/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15 pt</a:t>
            </a:r>
            <a:endParaRPr lang="en-US" sz="2400">
              <a:latin typeface="Times New Roman" charset="0"/>
            </a:endParaRPr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20 pt</a:t>
            </a:r>
            <a:endParaRPr lang="en-US" sz="2400">
              <a:latin typeface="Times New Roman" charset="0"/>
            </a:endParaRPr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25 pt</a:t>
            </a:r>
            <a:endParaRPr lang="en-US" sz="2400">
              <a:latin typeface="Times New Roman" charset="0"/>
            </a:endParaRPr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5 pt</a:t>
            </a:r>
            <a:endParaRPr lang="en-US" sz="2400">
              <a:latin typeface="Times New Roman" charset="0"/>
            </a:endParaRPr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10 pt</a:t>
            </a:r>
            <a:endParaRPr lang="en-US" sz="2400">
              <a:latin typeface="Times New Roman" charset="0"/>
            </a:endParaRPr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15 pt</a:t>
            </a:r>
            <a:endParaRPr lang="en-US" sz="2400">
              <a:latin typeface="Times New Roman" charset="0"/>
            </a:endParaRPr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20 pt</a:t>
            </a:r>
            <a:endParaRPr lang="en-US" sz="2400">
              <a:latin typeface="Times New Roman" charset="0"/>
            </a:endParaRPr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25 pt</a:t>
            </a:r>
            <a:endParaRPr lang="en-US" sz="2400">
              <a:latin typeface="Times New Roman" charset="0"/>
            </a:endParaRPr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5 pt</a:t>
            </a:r>
            <a:endParaRPr lang="en-US" sz="2400">
              <a:latin typeface="Times New Roman" charset="0"/>
            </a:endParaRPr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10 pt</a:t>
            </a:r>
            <a:endParaRPr lang="en-US" sz="2400">
              <a:latin typeface="Times New Roman" charset="0"/>
            </a:endParaRPr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15 pt</a:t>
            </a:r>
            <a:endParaRPr lang="en-US" sz="2400">
              <a:latin typeface="Times New Roman" charset="0"/>
            </a:endParaRPr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20 pt</a:t>
            </a:r>
            <a:endParaRPr lang="en-US" sz="2400">
              <a:latin typeface="Times New Roman" charset="0"/>
            </a:endParaRPr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25 pt</a:t>
            </a:r>
            <a:endParaRPr lang="en-US" sz="2400">
              <a:latin typeface="Times New Roman" charset="0"/>
            </a:endParaRPr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5 pt</a:t>
            </a:r>
            <a:endParaRPr lang="en-US" sz="2400">
              <a:latin typeface="Times New Roman" charset="0"/>
            </a:endParaRPr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10 pt</a:t>
            </a:r>
            <a:endParaRPr lang="en-US" sz="2400">
              <a:latin typeface="Times New Roman" charset="0"/>
            </a:endParaRPr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15 pt</a:t>
            </a:r>
            <a:endParaRPr lang="en-US" sz="2400">
              <a:latin typeface="Times New Roman" charset="0"/>
            </a:endParaRPr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20 pt</a:t>
            </a:r>
            <a:endParaRPr lang="en-US" sz="2400">
              <a:latin typeface="Times New Roman" charset="0"/>
            </a:endParaRPr>
          </a:p>
        </p:txBody>
      </p:sp>
      <p:sp>
        <p:nvSpPr>
          <p:cNvPr id="2168" name="AutoShape 1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25 pt</a:t>
            </a:r>
            <a:endParaRPr lang="en-US" sz="2400">
              <a:latin typeface="Times New Roman" charset="0"/>
            </a:endParaRPr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5 pt</a:t>
            </a:r>
            <a:endParaRPr lang="en-US" sz="2400">
              <a:latin typeface="Times New Roman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Times New Roman" charset="0"/>
              </a:rPr>
              <a:t>Vocabulary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Times New Roman" charset="0"/>
              </a:rPr>
              <a:t>Shapes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latin typeface="Times New Roman" charset="0"/>
              </a:rPr>
              <a:t>Classifying</a:t>
            </a:r>
          </a:p>
          <a:p>
            <a:r>
              <a:rPr lang="en-US" sz="2400">
                <a:solidFill>
                  <a:schemeClr val="bg1"/>
                </a:solidFill>
                <a:latin typeface="Times New Roman" charset="0"/>
              </a:rPr>
              <a:t>Triangles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69" name="Text Box 121"/>
          <p:cNvSpPr txBox="1">
            <a:spLocks noChangeArrowheads="1"/>
          </p:cNvSpPr>
          <p:nvPr/>
        </p:nvSpPr>
        <p:spPr bwMode="auto">
          <a:xfrm>
            <a:off x="355600" y="381000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imes New Roman" charset="0"/>
              </a:rPr>
              <a:t>Angles</a:t>
            </a:r>
            <a:endParaRPr lang="en-US" sz="2400">
              <a:latin typeface="Times New Roman" charset="0"/>
            </a:endParaRPr>
          </a:p>
        </p:txBody>
      </p:sp>
      <p:sp>
        <p:nvSpPr>
          <p:cNvPr id="2171" name="Text Box 123"/>
          <p:cNvSpPr txBox="1">
            <a:spLocks noChangeArrowheads="1"/>
          </p:cNvSpPr>
          <p:nvPr/>
        </p:nvSpPr>
        <p:spPr bwMode="auto">
          <a:xfrm>
            <a:off x="7696200" y="168275"/>
            <a:ext cx="996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Times New Roman" charset="0"/>
              </a:rPr>
              <a:t>Hodge</a:t>
            </a:r>
          </a:p>
          <a:p>
            <a:r>
              <a:rPr lang="en-US" sz="2400">
                <a:solidFill>
                  <a:schemeClr val="bg1"/>
                </a:solidFill>
                <a:latin typeface="Times New Roman" charset="0"/>
              </a:rPr>
              <a:t>Podge</a:t>
            </a: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819400" y="730250"/>
            <a:ext cx="3827463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Name the acute angles?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0" y="5638800"/>
            <a:ext cx="3124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 flipV="1">
            <a:off x="3124200" y="4191000"/>
            <a:ext cx="15240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 flipV="1">
            <a:off x="3200400" y="3962400"/>
            <a:ext cx="3657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3200400" y="6096000"/>
            <a:ext cx="495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106363" y="4678363"/>
            <a:ext cx="550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4000">
                <a:latin typeface="Times New Roman" charset="0"/>
              </a:rPr>
              <a:t>A</a:t>
            </a:r>
            <a:endParaRPr lang="en-US" sz="2400">
              <a:latin typeface="Times New Roman" charset="0"/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2940050" y="6278563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charset="0"/>
              </a:rPr>
              <a:t>B</a:t>
            </a:r>
            <a:endParaRPr lang="en-US" sz="2400">
              <a:latin typeface="Times New Roman" charset="0"/>
            </a:endParaRP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4921250" y="3802063"/>
            <a:ext cx="52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charset="0"/>
              </a:rPr>
              <a:t>C</a:t>
            </a:r>
            <a:endParaRPr lang="en-US" sz="2400">
              <a:latin typeface="Times New Roman" charset="0"/>
            </a:endParaRPr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7002463" y="3802063"/>
            <a:ext cx="550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charset="0"/>
              </a:rPr>
              <a:t>D</a:t>
            </a:r>
            <a:endParaRPr lang="en-US" sz="2400">
              <a:latin typeface="Times New Roman" charset="0"/>
            </a:endParaRP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8243888" y="5745163"/>
            <a:ext cx="493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Times New Roman" charset="0"/>
              </a:rPr>
              <a:t>E</a:t>
            </a: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144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838200" y="2071688"/>
            <a:ext cx="76200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>
                <a:latin typeface="Times New Roman" charset="0"/>
              </a:rPr>
              <a:t>What is angle CBD and angle DBE ?</a:t>
            </a:r>
          </a:p>
        </p:txBody>
      </p:sp>
    </p:spTree>
  </p:cSld>
  <p:clrMapOvr>
    <a:masterClrMapping/>
  </p:clrMapOvr>
  <p:transition advClick="0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246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371600" y="1295400"/>
            <a:ext cx="6721475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It has no end, it lies in a straight path in a plane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349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676400" y="1981200"/>
            <a:ext cx="56784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is a line?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905000" y="1371600"/>
            <a:ext cx="58674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A part of a line between two endpoints</a:t>
            </a: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553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990600" y="1295400"/>
            <a:ext cx="705008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is a line segment?</a:t>
            </a:r>
          </a:p>
        </p:txBody>
      </p:sp>
    </p:spTree>
  </p:cSld>
  <p:clrMapOvr>
    <a:masterClrMapping/>
  </p:clrMapOvr>
  <p:transition advClick="0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656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85800" y="2286000"/>
            <a:ext cx="77724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This identifies a location on an object and in space</a:t>
            </a: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758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312863" y="1295400"/>
            <a:ext cx="58848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What is a point?</a:t>
            </a:r>
          </a:p>
        </p:txBody>
      </p:sp>
    </p:spTree>
  </p:cSld>
  <p:clrMapOvr>
    <a:masterClrMapping/>
  </p:clrMapOvr>
  <p:transition advClick="0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447800" y="2368550"/>
            <a:ext cx="6107113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Lines that cross at one point</a:t>
            </a: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963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447800" y="1143000"/>
            <a:ext cx="6327775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What are intersecting lines?</a:t>
            </a:r>
          </a:p>
        </p:txBody>
      </p:sp>
    </p:spTree>
  </p:cSld>
  <p:clrMapOvr>
    <a:masterClrMapping/>
  </p:clrMapOvr>
  <p:transition advClick="0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066800" y="1266825"/>
            <a:ext cx="7366000" cy="379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Part of a line that has one endpoint and goes on</a:t>
            </a:r>
          </a:p>
          <a:p>
            <a:pPr>
              <a:spcBef>
                <a:spcPct val="50000"/>
              </a:spcBef>
            </a:pPr>
            <a:r>
              <a:rPr lang="en-US" sz="5400"/>
              <a:t>forever in one direction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065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990600" y="989013"/>
            <a:ext cx="69342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Lines that intersect to form four right angles</a:t>
            </a: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168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1905000" y="1447800"/>
            <a:ext cx="5635625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What are perpendicular lines?</a:t>
            </a:r>
          </a:p>
        </p:txBody>
      </p:sp>
    </p:spTree>
  </p:cSld>
  <p:clrMapOvr>
    <a:masterClrMapping/>
  </p:clrMapOvr>
  <p:transition advClick="0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2514600" y="533400"/>
            <a:ext cx="4495800" cy="5867400"/>
          </a:xfrm>
          <a:prstGeom prst="triangle">
            <a:avLst>
              <a:gd name="adj" fmla="val 51907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373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752600" y="1219200"/>
            <a:ext cx="5884863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What is an isosceles triangle?</a:t>
            </a:r>
          </a:p>
        </p:txBody>
      </p:sp>
    </p:spTree>
  </p:cSld>
  <p:clrMapOvr>
    <a:masterClrMapping/>
  </p:clrMapOvr>
  <p:transition advClick="0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475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1676400" y="1524000"/>
            <a:ext cx="6010275" cy="4114800"/>
          </a:xfrm>
          <a:prstGeom prst="hexagon">
            <a:avLst>
              <a:gd name="adj" fmla="val 36516"/>
              <a:gd name="vf" fmla="val 11547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577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838200" y="1524000"/>
            <a:ext cx="7086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What is a hexagon?</a:t>
            </a:r>
          </a:p>
        </p:txBody>
      </p:sp>
    </p:spTree>
  </p:cSld>
  <p:clrMapOvr>
    <a:masterClrMapping/>
  </p:clrMapOvr>
  <p:transition advClick="0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auto">
          <a:xfrm>
            <a:off x="2895600" y="1447800"/>
            <a:ext cx="4033838" cy="4343400"/>
          </a:xfrm>
          <a:prstGeom prst="parallelogram">
            <a:avLst>
              <a:gd name="adj" fmla="val 25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782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905000" y="1417638"/>
            <a:ext cx="58674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What is a parallelogram?</a:t>
            </a:r>
          </a:p>
        </p:txBody>
      </p:sp>
    </p:spTree>
  </p:cSld>
  <p:clrMapOvr>
    <a:masterClrMapping/>
  </p:clrMapOvr>
  <p:transition advClick="0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2" name="AutoShape 4"/>
          <p:cNvSpPr>
            <a:spLocks noChangeArrowheads="1"/>
          </p:cNvSpPr>
          <p:nvPr/>
        </p:nvSpPr>
        <p:spPr bwMode="auto">
          <a:xfrm>
            <a:off x="1905000" y="685800"/>
            <a:ext cx="5253038" cy="4876800"/>
          </a:xfrm>
          <a:custGeom>
            <a:avLst/>
            <a:gdLst>
              <a:gd name="G0" fmla="+- 4122 0 0"/>
              <a:gd name="G1" fmla="+- 21600 0 4122"/>
              <a:gd name="G2" fmla="*/ 4122 1 2"/>
              <a:gd name="G3" fmla="+- 21600 0 G2"/>
              <a:gd name="G4" fmla="+/ 4122 21600 2"/>
              <a:gd name="G5" fmla="+/ G1 0 2"/>
              <a:gd name="G6" fmla="*/ 21600 21600 4122"/>
              <a:gd name="G7" fmla="*/ G6 1 2"/>
              <a:gd name="G8" fmla="+- 21600 0 G7"/>
              <a:gd name="G9" fmla="*/ 21600 1 2"/>
              <a:gd name="G10" fmla="+- 4122 0 G9"/>
              <a:gd name="G11" fmla="?: G10 G8 0"/>
              <a:gd name="G12" fmla="?: G10 G7 21600"/>
              <a:gd name="T0" fmla="*/ 19539 w 21600"/>
              <a:gd name="T1" fmla="*/ 10800 h 21600"/>
              <a:gd name="T2" fmla="*/ 10800 w 21600"/>
              <a:gd name="T3" fmla="*/ 21600 h 21600"/>
              <a:gd name="T4" fmla="*/ 2061 w 21600"/>
              <a:gd name="T5" fmla="*/ 10800 h 21600"/>
              <a:gd name="T6" fmla="*/ 10800 w 21600"/>
              <a:gd name="T7" fmla="*/ 0 h 21600"/>
              <a:gd name="T8" fmla="*/ 3861 w 21600"/>
              <a:gd name="T9" fmla="*/ 3861 h 21600"/>
              <a:gd name="T10" fmla="*/ 17739 w 21600"/>
              <a:gd name="T11" fmla="*/ 1773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122" y="21600"/>
                </a:lnTo>
                <a:lnTo>
                  <a:pt x="17478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987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73929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What is a trapezoid?</a:t>
            </a:r>
          </a:p>
        </p:txBody>
      </p:sp>
    </p:spTree>
  </p:cSld>
  <p:clrMapOvr>
    <a:masterClrMapping/>
  </p:clrMapOvr>
  <p:transition advClick="0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4276" name="Rectangle 4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117725" y="2308225"/>
            <a:ext cx="499903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charset="0"/>
              </a:rPr>
              <a:t>What is a ray?</a:t>
            </a: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auto">
          <a:xfrm>
            <a:off x="1981200" y="762000"/>
            <a:ext cx="5562600" cy="4953000"/>
          </a:xfrm>
          <a:prstGeom prst="irregularSeal2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192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1981200" y="2057400"/>
            <a:ext cx="53879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What is a closed figure?</a:t>
            </a:r>
          </a:p>
        </p:txBody>
      </p:sp>
    </p:spTree>
  </p:cSld>
  <p:clrMapOvr>
    <a:masterClrMapping/>
  </p:clrMapOvr>
  <p:transition advClick="0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294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2286000" y="1219200"/>
            <a:ext cx="4495800" cy="3962400"/>
          </a:xfrm>
          <a:prstGeom prst="rtTriangl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397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2057400" y="2057400"/>
            <a:ext cx="56388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What is a right triangle?</a:t>
            </a:r>
          </a:p>
        </p:txBody>
      </p:sp>
    </p:spTree>
  </p:cSld>
  <p:clrMapOvr>
    <a:masterClrMapping/>
  </p:clrMapOvr>
  <p:transition advClick="0"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AutoShape 3"/>
          <p:cNvSpPr>
            <a:spLocks noChangeArrowheads="1"/>
          </p:cNvSpPr>
          <p:nvPr/>
        </p:nvSpPr>
        <p:spPr bwMode="auto">
          <a:xfrm>
            <a:off x="0" y="2971800"/>
            <a:ext cx="8610600" cy="2971800"/>
          </a:xfrm>
          <a:prstGeom prst="triangle">
            <a:avLst>
              <a:gd name="adj" fmla="val 57546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601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609600" y="1905000"/>
            <a:ext cx="7789863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What is a scalene or obtuse triangle?</a:t>
            </a:r>
          </a:p>
        </p:txBody>
      </p:sp>
    </p:spTree>
  </p:cSld>
  <p:clrMapOvr>
    <a:masterClrMapping/>
  </p:clrMapOvr>
  <p:transition advClick="0"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704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4" name="AutoShape 4"/>
          <p:cNvSpPr>
            <a:spLocks noChangeArrowheads="1"/>
          </p:cNvSpPr>
          <p:nvPr/>
        </p:nvSpPr>
        <p:spPr bwMode="auto">
          <a:xfrm>
            <a:off x="2362200" y="609600"/>
            <a:ext cx="4105275" cy="556260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806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1295400" y="1066800"/>
            <a:ext cx="680085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What is an acute or isosceles triangle?</a:t>
            </a:r>
          </a:p>
        </p:txBody>
      </p:sp>
    </p:spTree>
  </p:cSld>
  <p:clrMapOvr>
    <a:masterClrMapping/>
  </p:clrMapOvr>
  <p:transition advClick="0"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1905000" y="1143000"/>
            <a:ext cx="5410200" cy="457200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590675" y="2955925"/>
            <a:ext cx="1012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8”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6467475" y="2651125"/>
            <a:ext cx="1012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8”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686175" y="5699125"/>
            <a:ext cx="1012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8”</a:t>
            </a:r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011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066800" y="762000"/>
            <a:ext cx="70231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What is an equilateral triangle?</a:t>
            </a:r>
          </a:p>
        </p:txBody>
      </p:sp>
    </p:spTree>
  </p:cSld>
  <p:clrMapOvr>
    <a:masterClrMapping/>
  </p:clrMapOvr>
  <p:transition advClick="0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371600" y="1143000"/>
            <a:ext cx="62484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When two rays have the same endpoint they form an ____</a:t>
            </a: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113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219200" y="2057400"/>
            <a:ext cx="71628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How many degrees are in the 3 angles of a triangle?</a:t>
            </a:r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216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2209800" y="914400"/>
            <a:ext cx="4929188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What is a 180 degrees?</a:t>
            </a:r>
          </a:p>
        </p:txBody>
      </p:sp>
    </p:spTree>
  </p:cSld>
  <p:clrMapOvr>
    <a:masterClrMapping/>
  </p:clrMapOvr>
  <p:transition advClick="0"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905000" y="798513"/>
            <a:ext cx="46482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The unit used to measure an angle is...</a:t>
            </a:r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4211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65468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What is a degree?</a:t>
            </a:r>
          </a:p>
        </p:txBody>
      </p:sp>
    </p:spTree>
  </p:cSld>
  <p:clrMapOvr>
    <a:masterClrMapping/>
  </p:clrMapOvr>
  <p:transition advClick="0"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523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1066800" y="914400"/>
            <a:ext cx="65532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The tool used for measuring the size of an angle?</a:t>
            </a:r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625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533400" y="1752600"/>
            <a:ext cx="75930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What is a protractor?</a:t>
            </a:r>
          </a:p>
        </p:txBody>
      </p:sp>
    </p:spTree>
  </p:cSld>
  <p:clrMapOvr>
    <a:masterClrMapping/>
  </p:clrMapOvr>
  <p:transition advClick="0"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728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5" name="Line 5"/>
          <p:cNvSpPr>
            <a:spLocks noChangeShapeType="1"/>
          </p:cNvSpPr>
          <p:nvPr/>
        </p:nvSpPr>
        <p:spPr bwMode="auto">
          <a:xfrm>
            <a:off x="3733800" y="1752600"/>
            <a:ext cx="37338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6" name="Line 6"/>
          <p:cNvSpPr>
            <a:spLocks noChangeShapeType="1"/>
          </p:cNvSpPr>
          <p:nvPr/>
        </p:nvSpPr>
        <p:spPr bwMode="auto">
          <a:xfrm flipH="1">
            <a:off x="1371600" y="838200"/>
            <a:ext cx="6019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762000" y="5181600"/>
            <a:ext cx="78406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These two lines are ---</a:t>
            </a:r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830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1676400" y="1066800"/>
            <a:ext cx="5567363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What are intersecting lines?</a:t>
            </a:r>
          </a:p>
        </p:txBody>
      </p:sp>
    </p:spTree>
  </p:cSld>
  <p:clrMapOvr>
    <a:masterClrMapping/>
  </p:clrMapOvr>
  <p:transition advClick="0"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933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2" name="AutoShape 4"/>
          <p:cNvSpPr>
            <a:spLocks noChangeArrowheads="1"/>
          </p:cNvSpPr>
          <p:nvPr/>
        </p:nvSpPr>
        <p:spPr bwMode="auto">
          <a:xfrm>
            <a:off x="2362200" y="1981200"/>
            <a:ext cx="4800600" cy="35052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676400" y="2286000"/>
            <a:ext cx="5508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5400"/>
              <a:t>A</a:t>
            </a:r>
            <a:endParaRPr lang="en-US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6294438" y="2606675"/>
            <a:ext cx="598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B</a:t>
            </a:r>
            <a:endParaRPr lang="en-US"/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1538288" y="5029200"/>
            <a:ext cx="581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5400"/>
              <a:t>C</a:t>
            </a:r>
            <a:endParaRPr lang="en-US"/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6086475" y="5105400"/>
            <a:ext cx="627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5400"/>
              <a:t>D</a:t>
            </a:r>
            <a:endParaRPr lang="en-US"/>
          </a:p>
        </p:txBody>
      </p:sp>
      <p:sp>
        <p:nvSpPr>
          <p:cNvPr id="99338" name="Line 10"/>
          <p:cNvSpPr>
            <a:spLocks noChangeShapeType="1"/>
          </p:cNvSpPr>
          <p:nvPr/>
        </p:nvSpPr>
        <p:spPr bwMode="auto">
          <a:xfrm>
            <a:off x="2362200" y="3581400"/>
            <a:ext cx="3962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1590675" y="3276600"/>
            <a:ext cx="627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G</a:t>
            </a:r>
            <a:endParaRPr lang="en-US"/>
          </a:p>
        </p:txBody>
      </p:sp>
      <p:sp>
        <p:nvSpPr>
          <p:cNvPr id="99340" name="Line 12"/>
          <p:cNvSpPr>
            <a:spLocks noChangeShapeType="1"/>
          </p:cNvSpPr>
          <p:nvPr/>
        </p:nvSpPr>
        <p:spPr bwMode="auto">
          <a:xfrm>
            <a:off x="3429000" y="2819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3200400" y="1981200"/>
            <a:ext cx="5603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E</a:t>
            </a:r>
            <a:endParaRPr lang="en-US"/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3316288" y="5600700"/>
            <a:ext cx="531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F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0" y="6096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5400"/>
              <a:t>Which line segment is ll to BD?</a:t>
            </a:r>
          </a:p>
        </p:txBody>
      </p:sp>
      <p:sp>
        <p:nvSpPr>
          <p:cNvPr id="99344" name="Line 16"/>
          <p:cNvSpPr>
            <a:spLocks noChangeShapeType="1"/>
          </p:cNvSpPr>
          <p:nvPr/>
        </p:nvSpPr>
        <p:spPr bwMode="auto">
          <a:xfrm>
            <a:off x="7848600" y="609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035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2286000" y="1676400"/>
            <a:ext cx="43815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What is AC?</a:t>
            </a:r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5257800" y="1676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5299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714875" y="29003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449388" y="2574925"/>
            <a:ext cx="64897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is an angle?</a:t>
            </a:r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  <p:transition advClick="0"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649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0" name="AutoShape 4"/>
          <p:cNvSpPr>
            <a:spLocks noChangeArrowheads="1"/>
          </p:cNvSpPr>
          <p:nvPr/>
        </p:nvSpPr>
        <p:spPr bwMode="auto">
          <a:xfrm>
            <a:off x="2362200" y="1981200"/>
            <a:ext cx="4800600" cy="35052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676400" y="2286000"/>
            <a:ext cx="5508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5400"/>
              <a:t>A</a:t>
            </a:r>
            <a:endParaRPr lang="en-US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6294438" y="2606675"/>
            <a:ext cx="598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B</a:t>
            </a:r>
            <a:endParaRPr lang="en-US"/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1538288" y="5029200"/>
            <a:ext cx="581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5400"/>
              <a:t>C</a:t>
            </a:r>
            <a:endParaRPr lang="en-US"/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6086475" y="5105400"/>
            <a:ext cx="627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5400"/>
              <a:t>D</a:t>
            </a:r>
            <a:endParaRPr lang="en-US"/>
          </a:p>
        </p:txBody>
      </p:sp>
      <p:sp>
        <p:nvSpPr>
          <p:cNvPr id="106505" name="Line 9"/>
          <p:cNvSpPr>
            <a:spLocks noChangeShapeType="1"/>
          </p:cNvSpPr>
          <p:nvPr/>
        </p:nvSpPr>
        <p:spPr bwMode="auto">
          <a:xfrm>
            <a:off x="2362200" y="3581400"/>
            <a:ext cx="3962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1590675" y="3276600"/>
            <a:ext cx="6270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G</a:t>
            </a:r>
            <a:endParaRPr lang="en-US"/>
          </a:p>
        </p:txBody>
      </p:sp>
      <p:sp>
        <p:nvSpPr>
          <p:cNvPr id="106507" name="Line 11"/>
          <p:cNvSpPr>
            <a:spLocks noChangeShapeType="1"/>
          </p:cNvSpPr>
          <p:nvPr/>
        </p:nvSpPr>
        <p:spPr bwMode="auto">
          <a:xfrm>
            <a:off x="3429000" y="2819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3200400" y="1981200"/>
            <a:ext cx="5603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E</a:t>
            </a:r>
            <a:endParaRPr lang="en-US"/>
          </a:p>
        </p:txBody>
      </p: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3316288" y="5600700"/>
            <a:ext cx="53181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/>
              <a:t>F</a:t>
            </a: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0" y="198438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5400"/>
              <a:t>Which line segment does not  intersect EF?</a:t>
            </a:r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>
            <a:off x="7848600" y="609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>
            <a:off x="5486400" y="1066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2403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1292225" y="2879725"/>
            <a:ext cx="656113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What is AC or BD?</a:t>
            </a:r>
          </a:p>
        </p:txBody>
      </p:sp>
    </p:spTree>
  </p:cSld>
  <p:clrMapOvr>
    <a:masterClrMapping/>
  </p:clrMapOvr>
  <p:transition advClick="0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905000" y="2057400"/>
            <a:ext cx="6054725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 angle greater than a right angle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7347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96863" y="1660525"/>
            <a:ext cx="85598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is an obtuse angle?</a:t>
            </a:r>
          </a:p>
        </p:txBody>
      </p:sp>
    </p:spTree>
  </p:cSld>
  <p:clrMapOvr>
    <a:masterClrMapping/>
  </p:clrMapOvr>
  <p:transition advClick="0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837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85800" y="2057400"/>
            <a:ext cx="7953375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An angle formed by the hands of the clock at 3:30</a:t>
            </a: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59395" name="Rectangle 3"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7010400" y="5486400"/>
            <a:ext cx="2133600" cy="1371600"/>
          </a:xfrm>
          <a:prstGeom prst="rect">
            <a:avLst/>
          </a:prstGeom>
          <a:solidFill>
            <a:srgbClr val="3366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219200" y="1600200"/>
            <a:ext cx="70040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is an acute angle?</a:t>
            </a:r>
          </a:p>
        </p:txBody>
      </p:sp>
    </p:spTree>
  </p:cSld>
  <p:clrMapOvr>
    <a:masterClrMapping/>
  </p:clrMapOvr>
  <p:transition advClick="0"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377</Words>
  <Application>Microsoft Office PowerPoint</Application>
  <PresentationFormat>On-screen Show (4:3)</PresentationFormat>
  <Paragraphs>98</Paragraphs>
  <Slides>51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Times New Roman</vt:lpstr>
      <vt:lpstr>Garamond</vt:lpstr>
      <vt:lpstr>Franklin Gothic Book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Manager>Region 2 Instructional Technology Leader</Manager>
  <Company>Hardin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Eleanor M. Savko</dc:creator>
  <cp:lastModifiedBy>Local User</cp:lastModifiedBy>
  <cp:revision>49</cp:revision>
  <dcterms:created xsi:type="dcterms:W3CDTF">1998-08-19T17:45:48Z</dcterms:created>
  <dcterms:modified xsi:type="dcterms:W3CDTF">2013-01-09T22:08:15Z</dcterms:modified>
</cp:coreProperties>
</file>