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7"/>
  </p:notesMasterIdLst>
  <p:handoutMasterIdLst>
    <p:handoutMasterId r:id="rId48"/>
  </p:handoutMasterIdLst>
  <p:sldIdLst>
    <p:sldId id="256" r:id="rId2"/>
    <p:sldId id="262" r:id="rId3"/>
    <p:sldId id="257" r:id="rId4"/>
    <p:sldId id="258" r:id="rId5"/>
    <p:sldId id="310" r:id="rId6"/>
    <p:sldId id="311" r:id="rId7"/>
    <p:sldId id="312" r:id="rId8"/>
    <p:sldId id="313" r:id="rId9"/>
    <p:sldId id="314" r:id="rId10"/>
    <p:sldId id="322" r:id="rId11"/>
    <p:sldId id="316" r:id="rId12"/>
    <p:sldId id="264" r:id="rId13"/>
    <p:sldId id="317" r:id="rId14"/>
    <p:sldId id="261" r:id="rId15"/>
    <p:sldId id="273" r:id="rId16"/>
    <p:sldId id="259" r:id="rId17"/>
    <p:sldId id="260" r:id="rId18"/>
    <p:sldId id="274" r:id="rId19"/>
    <p:sldId id="275" r:id="rId20"/>
    <p:sldId id="276" r:id="rId21"/>
    <p:sldId id="318" r:id="rId22"/>
    <p:sldId id="319" r:id="rId23"/>
    <p:sldId id="265" r:id="rId24"/>
    <p:sldId id="277" r:id="rId25"/>
    <p:sldId id="268" r:id="rId26"/>
    <p:sldId id="266" r:id="rId27"/>
    <p:sldId id="278" r:id="rId28"/>
    <p:sldId id="267" r:id="rId29"/>
    <p:sldId id="279" r:id="rId30"/>
    <p:sldId id="263" r:id="rId31"/>
    <p:sldId id="280" r:id="rId32"/>
    <p:sldId id="281" r:id="rId33"/>
    <p:sldId id="282" r:id="rId34"/>
    <p:sldId id="269" r:id="rId35"/>
    <p:sldId id="270" r:id="rId36"/>
    <p:sldId id="271" r:id="rId37"/>
    <p:sldId id="272" r:id="rId38"/>
    <p:sldId id="289" r:id="rId39"/>
    <p:sldId id="290" r:id="rId40"/>
    <p:sldId id="283" r:id="rId41"/>
    <p:sldId id="321" r:id="rId42"/>
    <p:sldId id="320" r:id="rId43"/>
    <p:sldId id="323" r:id="rId44"/>
    <p:sldId id="291" r:id="rId45"/>
    <p:sldId id="324" r:id="rId46"/>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chemeClr val="tx1"/>
    </p:penClr>
  </p:showPr>
  <p:clrMru>
    <a:srgbClr val="00FF99"/>
    <a:srgbClr val="6600CC"/>
    <a:srgbClr val="008000"/>
    <a:srgbClr val="000099"/>
    <a:srgbClr val="0000CC"/>
    <a:srgbClr val="000000"/>
    <a:srgbClr val="FF0000"/>
    <a:srgbClr val="FF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06" autoAdjust="0"/>
    <p:restoredTop sz="93824" autoAdjust="0"/>
  </p:normalViewPr>
  <p:slideViewPr>
    <p:cSldViewPr>
      <p:cViewPr>
        <p:scale>
          <a:sx n="50" d="100"/>
          <a:sy n="50" d="100"/>
        </p:scale>
        <p:origin x="-1968" y="-118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88" y="46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2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 Id="rId4" Type="http://schemas.openxmlformats.org/officeDocument/2006/relationships/image" Target="../media/image2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29.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image" Target="../media/image34.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image" Target="../media/image37.emf"/><Relationship Id="rId4" Type="http://schemas.openxmlformats.org/officeDocument/2006/relationships/image" Target="../media/image40.e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image" Target="../media/image41.emf"/><Relationship Id="rId4" Type="http://schemas.openxmlformats.org/officeDocument/2006/relationships/image" Target="../media/image44.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w="12700">
            <a:noFill/>
            <a:miter lim="800000"/>
            <a:headEnd/>
            <a:tailEnd/>
          </a:ln>
          <a:effectLst/>
        </p:spPr>
        <p:txBody>
          <a:bodyPr vert="horz" wrap="none" lIns="91440" tIns="45720" rIns="91440" bIns="45720" numCol="1" anchor="ctr" anchorCtr="0" compatLnSpc="1">
            <a:prstTxWarp prst="textNoShape">
              <a:avLst/>
            </a:prstTxWarp>
          </a:bodyPr>
          <a:lstStyle>
            <a:lvl1pPr algn="l">
              <a:defRPr sz="1200"/>
            </a:lvl1pPr>
          </a:lstStyle>
          <a:p>
            <a:endParaRPr lang="en-US"/>
          </a:p>
        </p:txBody>
      </p:sp>
      <p:sp>
        <p:nvSpPr>
          <p:cNvPr id="68611" name="Rectangle 3"/>
          <p:cNvSpPr>
            <a:spLocks noGrp="1" noChangeArrowheads="1"/>
          </p:cNvSpPr>
          <p:nvPr>
            <p:ph type="dt" sz="quarter" idx="1"/>
          </p:nvPr>
        </p:nvSpPr>
        <p:spPr bwMode="auto">
          <a:xfrm>
            <a:off x="3886200" y="0"/>
            <a:ext cx="2971800" cy="457200"/>
          </a:xfrm>
          <a:prstGeom prst="rect">
            <a:avLst/>
          </a:prstGeom>
          <a:noFill/>
          <a:ln w="12700">
            <a:noFill/>
            <a:miter lim="800000"/>
            <a:headEnd/>
            <a:tailEnd/>
          </a:ln>
          <a:effectLst/>
        </p:spPr>
        <p:txBody>
          <a:bodyPr vert="horz" wrap="none" lIns="91440" tIns="45720" rIns="91440" bIns="45720" numCol="1" anchor="ctr" anchorCtr="0" compatLnSpc="1">
            <a:prstTxWarp prst="textNoShape">
              <a:avLst/>
            </a:prstTxWarp>
          </a:bodyPr>
          <a:lstStyle>
            <a:lvl1pPr algn="r">
              <a:defRPr sz="1200"/>
            </a:lvl1pPr>
          </a:lstStyle>
          <a:p>
            <a:endParaRPr lang="en-US"/>
          </a:p>
        </p:txBody>
      </p:sp>
      <p:sp>
        <p:nvSpPr>
          <p:cNvPr id="68612" name="Rectangle 4"/>
          <p:cNvSpPr>
            <a:spLocks noGrp="1" noChangeArrowheads="1"/>
          </p:cNvSpPr>
          <p:nvPr>
            <p:ph type="ftr" sz="quarter" idx="2"/>
          </p:nvPr>
        </p:nvSpPr>
        <p:spPr bwMode="auto">
          <a:xfrm>
            <a:off x="0" y="8686800"/>
            <a:ext cx="2971800" cy="457200"/>
          </a:xfrm>
          <a:prstGeom prst="rect">
            <a:avLst/>
          </a:prstGeom>
          <a:noFill/>
          <a:ln w="12700">
            <a:noFill/>
            <a:miter lim="800000"/>
            <a:headEnd/>
            <a:tailEnd/>
          </a:ln>
          <a:effectLst/>
        </p:spPr>
        <p:txBody>
          <a:bodyPr vert="horz" wrap="none" lIns="91440" tIns="45720" rIns="91440" bIns="45720" numCol="1" anchor="b" anchorCtr="0" compatLnSpc="1">
            <a:prstTxWarp prst="textNoShape">
              <a:avLst/>
            </a:prstTxWarp>
          </a:bodyPr>
          <a:lstStyle>
            <a:lvl1pPr algn="l">
              <a:defRPr sz="1200"/>
            </a:lvl1pPr>
          </a:lstStyle>
          <a:p>
            <a:endParaRPr lang="en-US"/>
          </a:p>
        </p:txBody>
      </p:sp>
      <p:sp>
        <p:nvSpPr>
          <p:cNvPr id="68613"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a:tailEnd/>
          </a:ln>
          <a:effectLst/>
        </p:spPr>
        <p:txBody>
          <a:bodyPr vert="horz" wrap="none" lIns="91440" tIns="45720" rIns="91440" bIns="45720" numCol="1" anchor="b" anchorCtr="0" compatLnSpc="1">
            <a:prstTxWarp prst="textNoShape">
              <a:avLst/>
            </a:prstTxWarp>
          </a:bodyPr>
          <a:lstStyle>
            <a:lvl1pPr algn="r">
              <a:defRPr sz="1200"/>
            </a:lvl1pPr>
          </a:lstStyle>
          <a:p>
            <a:fld id="{787AD2F0-82CC-4A84-91BC-B8FE4DCE3914}"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67587" name="Rectangle 3"/>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wrap="none" anchor="ctr"/>
          <a:lstStyle/>
          <a:p>
            <a:r>
              <a:rPr lang="en-US"/>
              <a:t>Say:</a:t>
            </a:r>
          </a:p>
          <a:p>
            <a:r>
              <a:rPr lang="en-US"/>
              <a:t> Decimals, Numbers and number sense</a:t>
            </a:r>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8371" name="Rectangle 3"/>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7347" name="Rectangle 3"/>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6323" name="Rectangle 3"/>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5299" name="Rectangle 3"/>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1987" name="Rectangle 3"/>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3011" name="Rectangle 3"/>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4035" name="Rectangle 3"/>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5059" name="Rectangle 3"/>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6083" name="Rectangle 3"/>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wrap="none"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7107" name="Rectangle 3"/>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66563" name="Rectangle 3"/>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8131" name="Rectangle 3"/>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9155" name="Rectangle 3"/>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wrap="none"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0179" name="Rectangle 3"/>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wrap="none" anchor="ct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1203" name="Rectangle 3"/>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2227" name="Rectangle 3"/>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wrap="none"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3251" name="Rectangle 3"/>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4275" name="Rectangle 3"/>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65539" name="Rectangle 3"/>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64515" name="Rectangle 3"/>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63491" name="Rectangle 3"/>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62467" name="Rectangle 3"/>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61443" name="Rectangle 3"/>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60419" name="Rectangle 3"/>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9395" name="Rectangle 3"/>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9E54EE-7F71-459F-8472-1C8BF92472EE}" type="slidenum">
              <a:rPr lang="en-US"/>
              <a:pPr/>
              <a:t>‹#›</a:t>
            </a:fld>
            <a:endParaRPr lang="en-US"/>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381D0B8-24A2-441F-A843-7BBE931B7879}" type="slidenum">
              <a:rPr lang="en-US"/>
              <a:pPr/>
              <a:t>‹#›</a:t>
            </a:fld>
            <a:endParaRPr lang="en-US"/>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F9A2DB8-9FB7-4AF4-8735-44D0936795DE}" type="slidenum">
              <a:rPr lang="en-US"/>
              <a:pPr/>
              <a:t>‹#›</a:t>
            </a:fld>
            <a:endParaRPr lang="en-US"/>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107396C-FA03-4315-92AC-BD1B858973E4}" type="slidenum">
              <a:rPr lang="en-US"/>
              <a:pPr/>
              <a:t>‹#›</a:t>
            </a:fld>
            <a:endParaRPr lang="en-US"/>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0E8D2FC-D524-4019-B9FB-8775DFB77075}" type="slidenum">
              <a:rPr lang="en-US"/>
              <a:pPr/>
              <a:t>‹#›</a:t>
            </a:fld>
            <a:endParaRPr lang="en-US"/>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A672595-899A-47C5-A164-FCEDD404B239}" type="slidenum">
              <a:rPr lang="en-US"/>
              <a:pPr/>
              <a:t>‹#›</a:t>
            </a:fld>
            <a:endParaRPr lang="en-US"/>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B82F3CD-D59E-4FED-B4FD-A1ABBCA7CA90}" type="slidenum">
              <a:rPr lang="en-US"/>
              <a:pPr/>
              <a:t>‹#›</a:t>
            </a:fld>
            <a:endParaRPr lang="en-US"/>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8CFDFD9-37D8-47A7-9361-58BEBF48733C}" type="slidenum">
              <a:rPr lang="en-US"/>
              <a:pPr/>
              <a:t>‹#›</a:t>
            </a:fld>
            <a:endParaRPr lang="en-US"/>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19FBE91-091E-44F1-BA74-24389AA9B030}" type="slidenum">
              <a:rPr lang="en-US"/>
              <a:pPr/>
              <a:t>‹#›</a:t>
            </a:fld>
            <a:endParaRPr lang="en-US"/>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05C5CE6-9853-49DD-9695-1B405350986F}" type="slidenum">
              <a:rPr lang="en-US"/>
              <a:pPr/>
              <a:t>‹#›</a:t>
            </a:fld>
            <a:endParaRPr lang="en-US"/>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60BAA59-C4DC-4A41-8B2C-443073A70002}" type="slidenum">
              <a:rPr lang="en-US"/>
              <a:pPr/>
              <a:t>‹#›</a:t>
            </a:fld>
            <a:endParaRPr lang="en-US"/>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fld id="{E06BA509-5982-4724-AEE0-68E33D49A34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eaLnBrk="0" fontAlgn="base" hangingPunct="0">
        <a:spcBef>
          <a:spcPct val="0"/>
        </a:spcBef>
        <a:spcAft>
          <a:spcPct val="0"/>
        </a:spcAft>
        <a:defRPr sz="4400">
          <a:solidFill>
            <a:schemeClr val="tx2"/>
          </a:solidFill>
          <a:latin typeface="Comic Sans MS" pitchFamily="66" charset="0"/>
        </a:defRPr>
      </a:lvl6pPr>
      <a:lvl7pPr marL="914400" algn="ctr" rtl="0" eaLnBrk="0" fontAlgn="base" hangingPunct="0">
        <a:spcBef>
          <a:spcPct val="0"/>
        </a:spcBef>
        <a:spcAft>
          <a:spcPct val="0"/>
        </a:spcAft>
        <a:defRPr sz="4400">
          <a:solidFill>
            <a:schemeClr val="tx2"/>
          </a:solidFill>
          <a:latin typeface="Comic Sans MS" pitchFamily="66" charset="0"/>
        </a:defRPr>
      </a:lvl7pPr>
      <a:lvl8pPr marL="1371600" algn="ctr" rtl="0" eaLnBrk="0" fontAlgn="base" hangingPunct="0">
        <a:spcBef>
          <a:spcPct val="0"/>
        </a:spcBef>
        <a:spcAft>
          <a:spcPct val="0"/>
        </a:spcAft>
        <a:defRPr sz="4400">
          <a:solidFill>
            <a:schemeClr val="tx2"/>
          </a:solidFill>
          <a:latin typeface="Comic Sans MS" pitchFamily="66" charset="0"/>
        </a:defRPr>
      </a:lvl8pPr>
      <a:lvl9pPr marL="1828800" algn="ctr" rtl="0" eaLnBrk="0" fontAlgn="base" hangingPunct="0">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9.xml"/><Relationship Id="rId1" Type="http://schemas.openxmlformats.org/officeDocument/2006/relationships/slideLayout" Target="../slideLayouts/slideLayout7.xml"/><Relationship Id="rId4" Type="http://schemas.openxmlformats.org/officeDocument/2006/relationships/slide" Target="slide45.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slide" Target="slide10.xml"/><Relationship Id="rId5" Type="http://schemas.openxmlformats.org/officeDocument/2006/relationships/image" Target="../media/image1.jpeg"/><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slide" Target="slide11.xml"/><Relationship Id="rId3" Type="http://schemas.openxmlformats.org/officeDocument/2006/relationships/audio" Target="../media/audio2.wav"/><Relationship Id="rId7" Type="http://schemas.openxmlformats.org/officeDocument/2006/relationships/oleObject" Target="../embeddings/oleObject2.bin"/><Relationship Id="rId12"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audio" Target="../media/audio5.wav"/><Relationship Id="rId11" Type="http://schemas.openxmlformats.org/officeDocument/2006/relationships/slide" Target="slide13.xml"/><Relationship Id="rId5" Type="http://schemas.openxmlformats.org/officeDocument/2006/relationships/audio" Target="../media/audio4.wav"/><Relationship Id="rId10" Type="http://schemas.openxmlformats.org/officeDocument/2006/relationships/oleObject" Target="../embeddings/oleObject5.bin"/><Relationship Id="rId4" Type="http://schemas.openxmlformats.org/officeDocument/2006/relationships/audio" Target="../media/audio3.wav"/><Relationship Id="rId9"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14.xml"/><Relationship Id="rId1" Type="http://schemas.openxmlformats.org/officeDocument/2006/relationships/slideLayout" Target="../slideLayouts/slideLayout7.xml"/><Relationship Id="rId4" Type="http://schemas.openxmlformats.org/officeDocument/2006/relationships/slide" Target="slide12.xml"/></Relationships>
</file>

<file path=ppt/slides/_rels/slide1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notesSlide" Target="../notesSlides/notesSlide2.xml"/><Relationship Id="rId7" Type="http://schemas.openxmlformats.org/officeDocument/2006/relationships/slide" Target="slide15.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audio" Target="../media/audio7.wav"/><Relationship Id="rId4" Type="http://schemas.openxmlformats.org/officeDocument/2006/relationships/audio" Target="../media/audio6.wav"/><Relationship Id="rId9" Type="http://schemas.openxmlformats.org/officeDocument/2006/relationships/slide" Target="slide13.xml"/></Relationships>
</file>

<file path=ppt/slides/_rels/slide1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notesSlide" Target="../notesSlides/notesSlide3.xml"/><Relationship Id="rId7" Type="http://schemas.openxmlformats.org/officeDocument/2006/relationships/slide" Target="slide16.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3.png"/><Relationship Id="rId5" Type="http://schemas.openxmlformats.org/officeDocument/2006/relationships/oleObject" Target="../embeddings/oleObject7.bin"/><Relationship Id="rId4" Type="http://schemas.openxmlformats.org/officeDocument/2006/relationships/oleObject" Target="../embeddings/Microsoft_Office_Excel_97-2003_Worksheet1.xls"/><Relationship Id="rId9" Type="http://schemas.openxmlformats.org/officeDocument/2006/relationships/slide" Target="slide14.xml"/></Relationships>
</file>

<file path=ppt/slides/_rels/slide16.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notesSlide" Target="../notesSlides/notesSlide4.xml"/><Relationship Id="rId7"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slide" Target="slide17.xml"/><Relationship Id="rId5" Type="http://schemas.openxmlformats.org/officeDocument/2006/relationships/image" Target="../media/image15.jpeg"/><Relationship Id="rId4" Type="http://schemas.openxmlformats.org/officeDocument/2006/relationships/oleObject" Target="../embeddings/Microsoft_Office_Excel_97-2003_Worksheet2.xls"/></Relationships>
</file>

<file path=ppt/slides/_rels/slide17.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notesSlide" Target="../notesSlides/notesSlide5.xml"/><Relationship Id="rId7"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slide" Target="slide18.xml"/><Relationship Id="rId5" Type="http://schemas.openxmlformats.org/officeDocument/2006/relationships/oleObject" Target="../embeddings/Microsoft_Office_Excel_97-2003_Worksheet3.xls"/><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slide" Target="slide17.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jpeg"/><Relationship Id="rId5" Type="http://schemas.openxmlformats.org/officeDocument/2006/relationships/slide" Target="slide19.xml"/><Relationship Id="rId4" Type="http://schemas.openxmlformats.org/officeDocument/2006/relationships/oleObject" Target="../embeddings/Microsoft_Office_Excel_97-2003_Worksheet4.xls"/></Relationships>
</file>

<file path=ppt/slides/_rels/slide19.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notesSlide" Target="../notesSlides/notesSlide7.xml"/><Relationship Id="rId7"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slide" Target="slide20.xml"/><Relationship Id="rId5" Type="http://schemas.openxmlformats.org/officeDocument/2006/relationships/image" Target="../media/image20.png"/><Relationship Id="rId4" Type="http://schemas.openxmlformats.org/officeDocument/2006/relationships/oleObject" Target="../embeddings/Microsoft_Office_Excel_97-2003_Worksheet5.xls"/></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notesSlide" Target="../notesSlides/notesSlide8.xml"/><Relationship Id="rId7"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slide" Target="slide21.xml"/><Relationship Id="rId5" Type="http://schemas.openxmlformats.org/officeDocument/2006/relationships/image" Target="../media/image22.png"/><Relationship Id="rId4" Type="http://schemas.openxmlformats.org/officeDocument/2006/relationships/oleObject" Target="../embeddings/Microsoft_Office_Excel_97-2003_Worksheet6.xls"/></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slide" Target="slide20.xml"/><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1.jpeg"/><Relationship Id="rId5" Type="http://schemas.openxmlformats.org/officeDocument/2006/relationships/slide" Target="slide22.xml"/><Relationship Id="rId4" Type="http://schemas.openxmlformats.org/officeDocument/2006/relationships/oleObject" Target="../embeddings/Microsoft_Office_Excel_97-2003_Worksheet7.xls"/></Relationships>
</file>

<file path=ppt/slides/_rels/slide2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oleObject" Target="../embeddings/oleObject9.bin"/><Relationship Id="rId7" Type="http://schemas.openxmlformats.org/officeDocument/2006/relationships/slide" Target="slide23.xml"/><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 Id="rId9" Type="http://schemas.openxmlformats.org/officeDocument/2006/relationships/slide" Target="slide21.xml"/></Relationships>
</file>

<file path=ppt/slides/_rels/slide23.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notesSlide" Target="../notesSlides/notesSlide9.xml"/><Relationship Id="rId7"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slide" Target="slide24.xml"/><Relationship Id="rId5" Type="http://schemas.openxmlformats.org/officeDocument/2006/relationships/oleObject" Target="../embeddings/Microsoft_Office_Excel_97-2003_Worksheet9.xls"/><Relationship Id="rId4" Type="http://schemas.openxmlformats.org/officeDocument/2006/relationships/oleObject" Target="../embeddings/Microsoft_Office_Excel_97-2003_Worksheet8.xls"/></Relationships>
</file>

<file path=ppt/slides/_rels/slide24.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notesSlide" Target="../notesSlides/notesSlide10.xml"/><Relationship Id="rId7"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slide" Target="slide25.xml"/><Relationship Id="rId5" Type="http://schemas.openxmlformats.org/officeDocument/2006/relationships/oleObject" Target="../embeddings/Microsoft_Office_Excel_97-2003_Worksheet11.xls"/><Relationship Id="rId4" Type="http://schemas.openxmlformats.org/officeDocument/2006/relationships/oleObject" Target="../embeddings/Microsoft_Office_Excel_97-2003_Worksheet10.xls"/></Relationships>
</file>

<file path=ppt/slides/_rels/slide25.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notesSlide" Target="../notesSlides/notesSlide11.xml"/><Relationship Id="rId7" Type="http://schemas.openxmlformats.org/officeDocument/2006/relationships/oleObject" Target="../embeddings/Microsoft_Office_Excel_97-2003_Worksheet15.xls"/><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Microsoft_Office_Excel_97-2003_Worksheet14.xls"/><Relationship Id="rId5" Type="http://schemas.openxmlformats.org/officeDocument/2006/relationships/oleObject" Target="../embeddings/Microsoft_Office_Excel_97-2003_Worksheet13.xls"/><Relationship Id="rId10" Type="http://schemas.openxmlformats.org/officeDocument/2006/relationships/slide" Target="slide24.xml"/><Relationship Id="rId4" Type="http://schemas.openxmlformats.org/officeDocument/2006/relationships/oleObject" Target="../embeddings/Microsoft_Office_Excel_97-2003_Worksheet12.xls"/><Relationship Id="rId9"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slide" Target="slide25.xml"/><Relationship Id="rId5" Type="http://schemas.openxmlformats.org/officeDocument/2006/relationships/slide" Target="slide27.xml"/><Relationship Id="rId4" Type="http://schemas.openxmlformats.org/officeDocument/2006/relationships/oleObject" Target="../embeddings/Microsoft_Office_Excel_97-2003_Worksheet16.xls"/></Relationships>
</file>

<file path=ppt/slides/_rels/slide2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notesSlide" Target="../notesSlides/notesSlide13.xml"/><Relationship Id="rId7" Type="http://schemas.openxmlformats.org/officeDocument/2006/relationships/slide" Target="slide26.xml"/><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slide" Target="slide28.xml"/><Relationship Id="rId5" Type="http://schemas.openxmlformats.org/officeDocument/2006/relationships/hyperlink" Target="Lynda's%20cd/MATH%20PROJECTS/Decimals/slide%2027.wav" TargetMode="External"/><Relationship Id="rId4" Type="http://schemas.openxmlformats.org/officeDocument/2006/relationships/oleObject" Target="../embeddings/Microsoft_Office_Excel_97-2003_Worksheet17.xls"/></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slide" Target="slide27.xml"/><Relationship Id="rId5" Type="http://schemas.openxmlformats.org/officeDocument/2006/relationships/slide" Target="slide29.xml"/><Relationship Id="rId4" Type="http://schemas.openxmlformats.org/officeDocument/2006/relationships/oleObject" Target="../embeddings/Microsoft_Office_Excel_97-2003_Worksheet18.xls"/></Relationships>
</file>

<file path=ppt/slides/_rels/slide2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notesSlide" Target="../notesSlides/notesSlide15.xml"/><Relationship Id="rId7" Type="http://schemas.openxmlformats.org/officeDocument/2006/relationships/slide" Target="slide28.xml"/><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slide" Target="slide30.xml"/><Relationship Id="rId5" Type="http://schemas.openxmlformats.org/officeDocument/2006/relationships/hyperlink" Target="Lynda's%20cd/MATH%20PROJECTS/Decimals/slide%2029.wav" TargetMode="External"/><Relationship Id="rId4" Type="http://schemas.openxmlformats.org/officeDocument/2006/relationships/oleObject" Target="../embeddings/Microsoft_Office_Excel_97-2003_Worksheet19.xls"/></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4.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slide" Target="slide29.xml"/><Relationship Id="rId5" Type="http://schemas.openxmlformats.org/officeDocument/2006/relationships/slide" Target="slide31.xml"/><Relationship Id="rId4" Type="http://schemas.openxmlformats.org/officeDocument/2006/relationships/oleObject" Target="../embeddings/Microsoft_Office_Excel_97-2003_Worksheet20.xls"/></Relationships>
</file>

<file path=ppt/slides/_rels/slide3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notesSlide" Target="../notesSlides/notesSlide17.xml"/><Relationship Id="rId7" Type="http://schemas.openxmlformats.org/officeDocument/2006/relationships/slide" Target="slide30.xml"/><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hyperlink" Target="Lynda's%20cd/MATH%20PROJECTS/Decimals/slide%2031.wav" TargetMode="External"/><Relationship Id="rId5" Type="http://schemas.openxmlformats.org/officeDocument/2006/relationships/slide" Target="slide32.xml"/><Relationship Id="rId4" Type="http://schemas.openxmlformats.org/officeDocument/2006/relationships/oleObject" Target="../embeddings/Microsoft_Office_Excel_97-2003_Worksheet21.xls"/></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slide" Target="slide31.xml"/><Relationship Id="rId5" Type="http://schemas.openxmlformats.org/officeDocument/2006/relationships/slide" Target="slide33.xml"/><Relationship Id="rId4" Type="http://schemas.openxmlformats.org/officeDocument/2006/relationships/oleObject" Target="../embeddings/Microsoft_Office_Excel_97-2003_Worksheet22.xls"/></Relationships>
</file>

<file path=ppt/slides/_rels/slide3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notesSlide" Target="../notesSlides/notesSlide19.xml"/><Relationship Id="rId7" Type="http://schemas.openxmlformats.org/officeDocument/2006/relationships/slide" Target="slide32.xml"/><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hyperlink" Target="Lynda's%20cd/MATH%20PROJECTS/Decimals/slide%2033.wav" TargetMode="External"/><Relationship Id="rId5" Type="http://schemas.openxmlformats.org/officeDocument/2006/relationships/slide" Target="slide34.xml"/><Relationship Id="rId4" Type="http://schemas.openxmlformats.org/officeDocument/2006/relationships/oleObject" Target="../embeddings/Microsoft_Office_Excel_97-2003_Worksheet23.xls"/></Relationships>
</file>

<file path=ppt/slides/_rels/slide34.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notesSlide" Target="../notesSlides/notesSlide20.xml"/><Relationship Id="rId7"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slide" Target="slide35.xml"/><Relationship Id="rId5" Type="http://schemas.openxmlformats.org/officeDocument/2006/relationships/oleObject" Target="../embeddings/Microsoft_Office_Excel_97-2003_Worksheet24.xls"/><Relationship Id="rId4" Type="http://schemas.openxmlformats.org/officeDocument/2006/relationships/audio" Target="../media/audio8.wav"/></Relationships>
</file>

<file path=ppt/slides/_rels/slide3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notesSlide" Target="../notesSlides/notesSlide21.xml"/><Relationship Id="rId7" Type="http://schemas.openxmlformats.org/officeDocument/2006/relationships/slide" Target="slide36.xml"/><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oleObject" Target="../embeddings/Microsoft_Office_Excel_97-2003_Worksheet26.xls"/><Relationship Id="rId5" Type="http://schemas.openxmlformats.org/officeDocument/2006/relationships/oleObject" Target="../embeddings/Microsoft_Office_Excel_97-2003_Worksheet25.xls"/><Relationship Id="rId4" Type="http://schemas.openxmlformats.org/officeDocument/2006/relationships/audio" Target="../media/audio9.wav"/><Relationship Id="rId9" Type="http://schemas.openxmlformats.org/officeDocument/2006/relationships/slide" Target="slide34.xml"/></Relationships>
</file>

<file path=ppt/slides/_rels/slide36.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notesSlide" Target="../notesSlides/notesSlide22.xml"/><Relationship Id="rId7" Type="http://schemas.openxmlformats.org/officeDocument/2006/relationships/oleObject" Target="../embeddings/Microsoft_Office_Excel_97-2003_Worksheet29.xls"/><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oleObject" Target="../embeddings/Microsoft_Office_Excel_97-2003_Worksheet28.xls"/><Relationship Id="rId5" Type="http://schemas.openxmlformats.org/officeDocument/2006/relationships/oleObject" Target="../embeddings/Microsoft_Office_Excel_97-2003_Worksheet27.xls"/><Relationship Id="rId10" Type="http://schemas.openxmlformats.org/officeDocument/2006/relationships/slide" Target="slide35.xml"/><Relationship Id="rId4" Type="http://schemas.openxmlformats.org/officeDocument/2006/relationships/audio" Target="../media/audio10.wav"/><Relationship Id="rId9"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slide" Target="slide36.xml"/></Relationships>
</file>

<file path=ppt/slides/_rels/slide38.xml.rels><?xml version="1.0" encoding="UTF-8" standalone="yes"?>
<Relationships xmlns="http://schemas.openxmlformats.org/package/2006/relationships"><Relationship Id="rId8" Type="http://schemas.openxmlformats.org/officeDocument/2006/relationships/oleObject" Target="../embeddings/Microsoft_Office_Excel_97-2003_Worksheet33.xls"/><Relationship Id="rId3" Type="http://schemas.openxmlformats.org/officeDocument/2006/relationships/notesSlide" Target="../notesSlides/notesSlide24.xml"/><Relationship Id="rId7" Type="http://schemas.openxmlformats.org/officeDocument/2006/relationships/oleObject" Target="../embeddings/Microsoft_Office_Excel_97-2003_Worksheet32.xls"/><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hyperlink" Target="Lynda's%20cd/MATH%20PROJECTS/Decimals/slide%2038.wav" TargetMode="External"/><Relationship Id="rId11" Type="http://schemas.openxmlformats.org/officeDocument/2006/relationships/slide" Target="slide37.xml"/><Relationship Id="rId5" Type="http://schemas.openxmlformats.org/officeDocument/2006/relationships/oleObject" Target="../embeddings/Microsoft_Office_Excel_97-2003_Worksheet31.xls"/><Relationship Id="rId10" Type="http://schemas.openxmlformats.org/officeDocument/2006/relationships/image" Target="../media/image1.jpeg"/><Relationship Id="rId4" Type="http://schemas.openxmlformats.org/officeDocument/2006/relationships/oleObject" Target="../embeddings/Microsoft_Office_Excel_97-2003_Worksheet30.xls"/><Relationship Id="rId9" Type="http://schemas.openxmlformats.org/officeDocument/2006/relationships/slide" Target="slide39.xml"/></Relationships>
</file>

<file path=ppt/slides/_rels/slide39.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slide" Target="slide38.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40.xml.rels><?xml version="1.0" encoding="UTF-8" standalone="yes"?>
<Relationships xmlns="http://schemas.openxmlformats.org/package/2006/relationships"><Relationship Id="rId8" Type="http://schemas.openxmlformats.org/officeDocument/2006/relationships/hyperlink" Target="Lynda's%20cd/MATH%20PROJECTS/Decimals/slide%2040.wav" TargetMode="External"/><Relationship Id="rId3" Type="http://schemas.openxmlformats.org/officeDocument/2006/relationships/notesSlide" Target="../notesSlides/notesSlide26.xml"/><Relationship Id="rId7" Type="http://schemas.openxmlformats.org/officeDocument/2006/relationships/oleObject" Target="../embeddings/Microsoft_Office_Excel_97-2003_Worksheet37.xls"/><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oleObject" Target="../embeddings/Microsoft_Office_Excel_97-2003_Worksheet36.xls"/><Relationship Id="rId11" Type="http://schemas.openxmlformats.org/officeDocument/2006/relationships/slide" Target="slide39.xml"/><Relationship Id="rId5" Type="http://schemas.openxmlformats.org/officeDocument/2006/relationships/oleObject" Target="../embeddings/Microsoft_Office_Excel_97-2003_Worksheet35.xls"/><Relationship Id="rId10" Type="http://schemas.openxmlformats.org/officeDocument/2006/relationships/image" Target="../media/image1.jpeg"/><Relationship Id="rId4" Type="http://schemas.openxmlformats.org/officeDocument/2006/relationships/oleObject" Target="../embeddings/Microsoft_Office_Excel_97-2003_Worksheet34.xls"/><Relationship Id="rId9" Type="http://schemas.openxmlformats.org/officeDocument/2006/relationships/slide" Target="slide41.xml"/></Relationships>
</file>

<file path=ppt/slides/_rels/slide41.xml.rels><?xml version="1.0" encoding="UTF-8" standalone="yes"?>
<Relationships xmlns="http://schemas.openxmlformats.org/package/2006/relationships"><Relationship Id="rId3" Type="http://schemas.openxmlformats.org/officeDocument/2006/relationships/hyperlink" Target="Lynda's%20cd/MATH%20PROJECTS/Decimals/decimal%20game%20tenths%20and%20hundredths.xls" TargetMode="External"/><Relationship Id="rId7" Type="http://schemas.openxmlformats.org/officeDocument/2006/relationships/slide" Target="slide40.xml"/><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1.jpeg"/><Relationship Id="rId5" Type="http://schemas.openxmlformats.org/officeDocument/2006/relationships/slide" Target="slide42.xml"/><Relationship Id="rId4" Type="http://schemas.openxmlformats.org/officeDocument/2006/relationships/oleObject" Target="../embeddings/Microsoft_Office_Excel_97-2003_Worksheet38.xls"/></Relationships>
</file>

<file path=ppt/slides/_rels/slide42.xml.rels><?xml version="1.0" encoding="UTF-8" standalone="yes"?>
<Relationships xmlns="http://schemas.openxmlformats.org/package/2006/relationships"><Relationship Id="rId3" Type="http://schemas.openxmlformats.org/officeDocument/2006/relationships/hyperlink" Target="Lynda's%20cd/MATH%20PROJECTS/Decimals/decimal%20game%20%20hundredths%20and%20thousandths.xls" TargetMode="External"/><Relationship Id="rId7" Type="http://schemas.openxmlformats.org/officeDocument/2006/relationships/slide" Target="slide41.xml"/><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image" Target="../media/image1.jpeg"/><Relationship Id="rId5" Type="http://schemas.openxmlformats.org/officeDocument/2006/relationships/slide" Target="slide43.xml"/><Relationship Id="rId4" Type="http://schemas.openxmlformats.org/officeDocument/2006/relationships/oleObject" Target="../embeddings/Microsoft_Office_Excel_97-2003_Worksheet39.xls"/></Relationships>
</file>

<file path=ppt/slides/_rels/slide43.xml.rels><?xml version="1.0" encoding="UTF-8" standalone="yes"?>
<Relationships xmlns="http://schemas.openxmlformats.org/package/2006/relationships"><Relationship Id="rId3" Type="http://schemas.openxmlformats.org/officeDocument/2006/relationships/hyperlink" Target="http://www.link-systems.com/exerciser/test_start.html" TargetMode="External"/><Relationship Id="rId7" Type="http://schemas.openxmlformats.org/officeDocument/2006/relationships/slide" Target="slide44.xml"/><Relationship Id="rId2" Type="http://schemas.openxmlformats.org/officeDocument/2006/relationships/hyperlink" Target="http://www.numeracyresources.co.uk/" TargetMode="Externa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slide" Target="slide42.xml"/><Relationship Id="rId4" Type="http://schemas.openxmlformats.org/officeDocument/2006/relationships/hyperlink" Target="http://www.glenbrook.k12.il.us/gbsmat/home/MIR.html"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10.xml"/><Relationship Id="rId1" Type="http://schemas.openxmlformats.org/officeDocument/2006/relationships/slideLayout" Target="../slideLayouts/slideLayout7.xml"/><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slide" Target="slide7.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slide" Target="slide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image" Target="../media/image1.jpeg"/><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image" Target="../media/image1.jpeg"/><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10.xml"/><Relationship Id="rId1" Type="http://schemas.openxmlformats.org/officeDocument/2006/relationships/slideLayout" Target="../slideLayouts/slideLayout7.xml"/><Relationship Id="rId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09600" y="990600"/>
            <a:ext cx="8001000" cy="2560638"/>
          </a:xfrm>
          <a:prstGeom prst="rect">
            <a:avLst/>
          </a:prstGeom>
          <a:noFill/>
          <a:ln w="9525">
            <a:noFill/>
            <a:miter lim="800000"/>
            <a:headEnd/>
            <a:tailEnd/>
          </a:ln>
          <a:effectLst/>
        </p:spPr>
        <p:txBody>
          <a:bodyPr lIns="92075" tIns="46038" rIns="92075" bIns="46038">
            <a:spAutoFit/>
          </a:bodyPr>
          <a:lstStyle/>
          <a:p>
            <a:pPr>
              <a:spcBef>
                <a:spcPct val="50000"/>
              </a:spcBef>
            </a:pPr>
            <a:r>
              <a:rPr lang="en-US" sz="9600"/>
              <a:t>Decimals</a:t>
            </a:r>
          </a:p>
          <a:p>
            <a:pPr>
              <a:spcBef>
                <a:spcPct val="50000"/>
              </a:spcBef>
            </a:pPr>
            <a:r>
              <a:rPr lang="en-US" sz="4400"/>
              <a:t>Numbers and Number Sense</a:t>
            </a:r>
          </a:p>
        </p:txBody>
      </p:sp>
      <p:sp>
        <p:nvSpPr>
          <p:cNvPr id="3075" name="Text Box 3"/>
          <p:cNvSpPr txBox="1">
            <a:spLocks noChangeArrowheads="1"/>
          </p:cNvSpPr>
          <p:nvPr/>
        </p:nvSpPr>
        <p:spPr bwMode="auto">
          <a:xfrm>
            <a:off x="838200" y="6248400"/>
            <a:ext cx="7391400" cy="336550"/>
          </a:xfrm>
          <a:prstGeom prst="rect">
            <a:avLst/>
          </a:prstGeom>
          <a:noFill/>
          <a:ln w="12700">
            <a:noFill/>
            <a:miter lim="800000"/>
            <a:headEnd/>
            <a:tailEnd/>
          </a:ln>
          <a:effectLst/>
        </p:spPr>
        <p:txBody>
          <a:bodyPr anchor="ctr"/>
          <a:lstStyle/>
          <a:p>
            <a:pPr>
              <a:spcBef>
                <a:spcPct val="50000"/>
              </a:spcBef>
            </a:pPr>
            <a:r>
              <a:rPr lang="en-US" sz="1600"/>
              <a:t>The buttons on each page will take you forward or backward</a:t>
            </a:r>
            <a:br>
              <a:rPr lang="en-US" sz="1600"/>
            </a:br>
            <a:r>
              <a:rPr lang="en-US" sz="1600"/>
              <a:t> when you left-click your mouse on them. </a:t>
            </a:r>
          </a:p>
        </p:txBody>
      </p:sp>
      <p:sp>
        <p:nvSpPr>
          <p:cNvPr id="3077" name="Text Box 5"/>
          <p:cNvSpPr txBox="1">
            <a:spLocks noChangeArrowheads="1"/>
          </p:cNvSpPr>
          <p:nvPr/>
        </p:nvSpPr>
        <p:spPr bwMode="auto">
          <a:xfrm>
            <a:off x="1981200" y="3886200"/>
            <a:ext cx="5143500" cy="854075"/>
          </a:xfrm>
          <a:prstGeom prst="rect">
            <a:avLst/>
          </a:prstGeom>
          <a:noFill/>
          <a:ln w="12700">
            <a:noFill/>
            <a:miter lim="800000"/>
            <a:headEnd/>
            <a:tailEnd/>
          </a:ln>
          <a:effectLst/>
        </p:spPr>
        <p:txBody>
          <a:bodyPr wrap="none" anchor="ctr">
            <a:spAutoFit/>
          </a:bodyPr>
          <a:lstStyle/>
          <a:p>
            <a:pPr>
              <a:spcBef>
                <a:spcPct val="50000"/>
              </a:spcBef>
            </a:pPr>
            <a:r>
              <a:rPr lang="en-US" sz="2000"/>
              <a:t>By Kathy Russo and Roberta Morse</a:t>
            </a:r>
          </a:p>
          <a:p>
            <a:pPr>
              <a:spcBef>
                <a:spcPct val="50000"/>
              </a:spcBef>
            </a:pPr>
            <a:r>
              <a:rPr lang="en-US" sz="2000"/>
              <a:t>Martin Luther King Jr. Elementary School</a:t>
            </a:r>
          </a:p>
        </p:txBody>
      </p:sp>
      <p:sp>
        <p:nvSpPr>
          <p:cNvPr id="3078" name="AutoShape 6" descr="Bouquet">
            <a:hlinkClick r:id="rId3" action="ppaction://hlinksldjump" highlightClick="1"/>
          </p:cNvPr>
          <p:cNvSpPr>
            <a:spLocks noChangeArrowheads="1"/>
          </p:cNvSpPr>
          <p:nvPr/>
        </p:nvSpPr>
        <p:spPr bwMode="auto">
          <a:xfrm>
            <a:off x="8001000" y="6019800"/>
            <a:ext cx="914400" cy="609600"/>
          </a:xfrm>
          <a:prstGeom prst="actionButtonForwardNext">
            <a:avLst/>
          </a:prstGeom>
          <a:blipFill dpi="0" rotWithShape="0">
            <a:blip r:embed="rId4" cstate="print"/>
            <a:srcRect/>
            <a:tile tx="0" ty="0" sx="100000" sy="100000" flip="none" algn="tl"/>
          </a:blipFill>
          <a:ln w="12700">
            <a:solidFill>
              <a:schemeClr val="tx1"/>
            </a:solidFill>
            <a:miter lim="800000"/>
            <a:headEnd/>
            <a:tailEnd/>
          </a:ln>
          <a:effectLst/>
        </p:spPr>
        <p:txBody>
          <a:bodyPr wrap="none" anchor="ctr"/>
          <a:lstStyle/>
          <a:p>
            <a:endParaRPr lang="en-US"/>
          </a:p>
        </p:txBody>
      </p:sp>
      <p:sp>
        <p:nvSpPr>
          <p:cNvPr id="3079" name="AutoShape 7" descr="Bouquet">
            <a:hlinkClick r:id="" action="ppaction://hlinkshowjump?jump=firstslide" highlightClick="1"/>
          </p:cNvPr>
          <p:cNvSpPr>
            <a:spLocks noChangeArrowheads="1"/>
          </p:cNvSpPr>
          <p:nvPr/>
        </p:nvSpPr>
        <p:spPr bwMode="auto">
          <a:xfrm>
            <a:off x="304800" y="6019800"/>
            <a:ext cx="762000" cy="609600"/>
          </a:xfrm>
          <a:prstGeom prst="actionButtonHome">
            <a:avLst/>
          </a:prstGeom>
          <a:blipFill dpi="0" rotWithShape="0">
            <a:blip r:embed="rId4" cstate="print"/>
            <a:srcRect/>
            <a:tile tx="0" ty="0" sx="100000" sy="100000" flip="none" algn="tl"/>
          </a:blipFill>
          <a:ln w="12700">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381000" y="381000"/>
            <a:ext cx="8153400" cy="1066800"/>
          </a:xfrm>
          <a:prstGeom prst="rect">
            <a:avLst/>
          </a:prstGeom>
          <a:noFill/>
          <a:ln w="9525">
            <a:noFill/>
            <a:miter lim="800000"/>
            <a:headEnd/>
            <a:tailEnd/>
          </a:ln>
          <a:effectLst/>
        </p:spPr>
        <p:txBody>
          <a:bodyPr>
            <a:spAutoFit/>
          </a:bodyPr>
          <a:lstStyle/>
          <a:p>
            <a:pPr algn="l">
              <a:spcBef>
                <a:spcPct val="50000"/>
              </a:spcBef>
            </a:pPr>
            <a:r>
              <a:rPr lang="en-US" sz="3200" b="1"/>
              <a:t>Practice writing these amounts of money as decimals on a sheet of paper.</a:t>
            </a:r>
          </a:p>
        </p:txBody>
      </p:sp>
      <p:sp>
        <p:nvSpPr>
          <p:cNvPr id="110595" name="Text Box 3"/>
          <p:cNvSpPr txBox="1">
            <a:spLocks noChangeArrowheads="1"/>
          </p:cNvSpPr>
          <p:nvPr/>
        </p:nvSpPr>
        <p:spPr bwMode="auto">
          <a:xfrm>
            <a:off x="838200" y="1752600"/>
            <a:ext cx="2819400" cy="641350"/>
          </a:xfrm>
          <a:prstGeom prst="rect">
            <a:avLst/>
          </a:prstGeom>
          <a:noFill/>
          <a:ln w="9525">
            <a:noFill/>
            <a:miter lim="800000"/>
            <a:headEnd/>
            <a:tailEnd/>
          </a:ln>
          <a:effectLst/>
        </p:spPr>
        <p:txBody>
          <a:bodyPr>
            <a:spAutoFit/>
          </a:bodyPr>
          <a:lstStyle/>
          <a:p>
            <a:pPr algn="l">
              <a:spcBef>
                <a:spcPct val="50000"/>
              </a:spcBef>
            </a:pPr>
            <a:r>
              <a:rPr lang="en-US" sz="3600"/>
              <a:t>71 cents</a:t>
            </a:r>
          </a:p>
        </p:txBody>
      </p:sp>
      <p:sp>
        <p:nvSpPr>
          <p:cNvPr id="110597" name="Text Box 5"/>
          <p:cNvSpPr txBox="1">
            <a:spLocks noChangeArrowheads="1"/>
          </p:cNvSpPr>
          <p:nvPr/>
        </p:nvSpPr>
        <p:spPr bwMode="auto">
          <a:xfrm>
            <a:off x="990600" y="2667000"/>
            <a:ext cx="2133600" cy="641350"/>
          </a:xfrm>
          <a:prstGeom prst="rect">
            <a:avLst/>
          </a:prstGeom>
          <a:noFill/>
          <a:ln w="9525">
            <a:noFill/>
            <a:miter lim="800000"/>
            <a:headEnd/>
            <a:tailEnd/>
          </a:ln>
          <a:effectLst/>
        </p:spPr>
        <p:txBody>
          <a:bodyPr>
            <a:spAutoFit/>
          </a:bodyPr>
          <a:lstStyle/>
          <a:p>
            <a:pPr algn="l">
              <a:spcBef>
                <a:spcPct val="50000"/>
              </a:spcBef>
            </a:pPr>
            <a:r>
              <a:rPr lang="en-US" sz="3600"/>
              <a:t>6 cents</a:t>
            </a:r>
          </a:p>
        </p:txBody>
      </p:sp>
      <p:sp>
        <p:nvSpPr>
          <p:cNvPr id="110599" name="Text Box 7"/>
          <p:cNvSpPr txBox="1">
            <a:spLocks noChangeArrowheads="1"/>
          </p:cNvSpPr>
          <p:nvPr/>
        </p:nvSpPr>
        <p:spPr bwMode="auto">
          <a:xfrm>
            <a:off x="685800" y="3581400"/>
            <a:ext cx="3048000" cy="641350"/>
          </a:xfrm>
          <a:prstGeom prst="rect">
            <a:avLst/>
          </a:prstGeom>
          <a:noFill/>
          <a:ln w="9525">
            <a:noFill/>
            <a:miter lim="800000"/>
            <a:headEnd/>
            <a:tailEnd/>
          </a:ln>
          <a:effectLst/>
        </p:spPr>
        <p:txBody>
          <a:bodyPr>
            <a:spAutoFit/>
          </a:bodyPr>
          <a:lstStyle/>
          <a:p>
            <a:pPr algn="l">
              <a:spcBef>
                <a:spcPct val="50000"/>
              </a:spcBef>
            </a:pPr>
            <a:r>
              <a:rPr lang="en-US" sz="3600"/>
              <a:t>119 cents</a:t>
            </a:r>
          </a:p>
        </p:txBody>
      </p:sp>
      <p:sp>
        <p:nvSpPr>
          <p:cNvPr id="110601" name="Text Box 9"/>
          <p:cNvSpPr txBox="1">
            <a:spLocks noChangeArrowheads="1"/>
          </p:cNvSpPr>
          <p:nvPr/>
        </p:nvSpPr>
        <p:spPr bwMode="auto">
          <a:xfrm>
            <a:off x="685800" y="4572000"/>
            <a:ext cx="2743200" cy="641350"/>
          </a:xfrm>
          <a:prstGeom prst="rect">
            <a:avLst/>
          </a:prstGeom>
          <a:noFill/>
          <a:ln w="9525">
            <a:noFill/>
            <a:miter lim="800000"/>
            <a:headEnd/>
            <a:tailEnd/>
          </a:ln>
          <a:effectLst/>
        </p:spPr>
        <p:txBody>
          <a:bodyPr>
            <a:spAutoFit/>
          </a:bodyPr>
          <a:lstStyle/>
          <a:p>
            <a:pPr algn="l">
              <a:spcBef>
                <a:spcPct val="50000"/>
              </a:spcBef>
            </a:pPr>
            <a:r>
              <a:rPr lang="en-US" sz="3600"/>
              <a:t>215 cents</a:t>
            </a:r>
          </a:p>
        </p:txBody>
      </p:sp>
      <p:sp>
        <p:nvSpPr>
          <p:cNvPr id="110605" name="AutoShape 13" descr="Bouquet">
            <a:hlinkClick r:id="rId2" action="ppaction://hlinksldjump" highlightClick="1"/>
          </p:cNvPr>
          <p:cNvSpPr>
            <a:spLocks noChangeArrowheads="1"/>
          </p:cNvSpPr>
          <p:nvPr/>
        </p:nvSpPr>
        <p:spPr bwMode="auto">
          <a:xfrm>
            <a:off x="228600" y="6324600"/>
            <a:ext cx="685800" cy="381000"/>
          </a:xfrm>
          <a:prstGeom prst="actionButtonBackPrevious">
            <a:avLst/>
          </a:prstGeom>
          <a:blipFill dpi="0" rotWithShape="0">
            <a:blip r:embed="rId3" cstate="print"/>
            <a:srcRect/>
            <a:tile tx="0" ty="0" sx="100000" sy="100000" flip="none" algn="tl"/>
          </a:blipFill>
          <a:ln w="12700">
            <a:solidFill>
              <a:schemeClr val="tx1"/>
            </a:solidFill>
            <a:miter lim="800000"/>
            <a:headEnd/>
            <a:tailEnd/>
          </a:ln>
          <a:effectLst/>
        </p:spPr>
        <p:txBody>
          <a:bodyPr wrap="none" anchor="ctr"/>
          <a:lstStyle/>
          <a:p>
            <a:endParaRPr lang="en-US"/>
          </a:p>
        </p:txBody>
      </p:sp>
      <p:sp>
        <p:nvSpPr>
          <p:cNvPr id="110607" name="AutoShape 15" descr="Bouquet">
            <a:hlinkClick r:id="rId4" action="ppaction://hlinksldjump" highlightClick="1"/>
          </p:cNvPr>
          <p:cNvSpPr>
            <a:spLocks noChangeArrowheads="1"/>
          </p:cNvSpPr>
          <p:nvPr/>
        </p:nvSpPr>
        <p:spPr bwMode="auto">
          <a:xfrm>
            <a:off x="5257800" y="2590800"/>
            <a:ext cx="2590800" cy="1371600"/>
          </a:xfrm>
          <a:prstGeom prst="actionButtonBlank">
            <a:avLst/>
          </a:prstGeom>
          <a:blipFill dpi="0" rotWithShape="0">
            <a:blip r:embed="rId3" cstate="print"/>
            <a:srcRect/>
            <a:tile tx="0" ty="0" sx="100000" sy="100000" flip="none" algn="tl"/>
          </a:blipFill>
          <a:ln w="12700">
            <a:solidFill>
              <a:schemeClr val="tx1"/>
            </a:solidFill>
            <a:miter lim="800000"/>
            <a:headEnd/>
            <a:tailEnd/>
          </a:ln>
          <a:effectLst/>
        </p:spPr>
        <p:txBody>
          <a:bodyPr anchor="ctr"/>
          <a:lstStyle/>
          <a:p>
            <a:r>
              <a:rPr lang="en-US"/>
              <a:t>Click here to check your answers.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10595"/>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1000"/>
                                  </p:stCondLst>
                                  <p:childTnLst>
                                    <p:set>
                                      <p:cBhvr>
                                        <p:cTn id="9" dur="1" fill="hold">
                                          <p:stCondLst>
                                            <p:cond delay="499"/>
                                          </p:stCondLst>
                                        </p:cTn>
                                        <p:tgtEl>
                                          <p:spTgt spid="110597"/>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grpId="0" nodeType="afterEffect">
                                  <p:stCondLst>
                                    <p:cond delay="1000"/>
                                  </p:stCondLst>
                                  <p:childTnLst>
                                    <p:set>
                                      <p:cBhvr>
                                        <p:cTn id="12" dur="1" fill="hold">
                                          <p:stCondLst>
                                            <p:cond delay="499"/>
                                          </p:stCondLst>
                                        </p:cTn>
                                        <p:tgtEl>
                                          <p:spTgt spid="110599"/>
                                        </p:tgtEl>
                                        <p:attrNameLst>
                                          <p:attrName>style.visibility</p:attrName>
                                        </p:attrNameLst>
                                      </p:cBhvr>
                                      <p:to>
                                        <p:strVal val="visible"/>
                                      </p:to>
                                    </p:set>
                                  </p:childTnLst>
                                </p:cTn>
                              </p:par>
                            </p:childTnLst>
                          </p:cTn>
                        </p:par>
                        <p:par>
                          <p:cTn id="13" fill="hold">
                            <p:stCondLst>
                              <p:cond delay="4500"/>
                            </p:stCondLst>
                            <p:childTnLst>
                              <p:par>
                                <p:cTn id="14" presetID="1" presetClass="entr" presetSubtype="0" fill="hold" grpId="0" nodeType="afterEffect">
                                  <p:stCondLst>
                                    <p:cond delay="1000"/>
                                  </p:stCondLst>
                                  <p:childTnLst>
                                    <p:set>
                                      <p:cBhvr>
                                        <p:cTn id="15" dur="1" fill="hold">
                                          <p:stCondLst>
                                            <p:cond delay="499"/>
                                          </p:stCondLst>
                                        </p:cTn>
                                        <p:tgtEl>
                                          <p:spTgt spid="1106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autoUpdateAnimBg="0"/>
      <p:bldP spid="110597" grpId="0" autoUpdateAnimBg="0"/>
      <p:bldP spid="110599" grpId="0" autoUpdateAnimBg="0"/>
      <p:bldP spid="11060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685800" y="762000"/>
            <a:ext cx="6477000" cy="3441700"/>
          </a:xfrm>
          <a:prstGeom prst="rect">
            <a:avLst/>
          </a:prstGeom>
          <a:noFill/>
          <a:ln w="9525">
            <a:noFill/>
            <a:miter lim="800000"/>
            <a:headEnd/>
            <a:tailEnd/>
          </a:ln>
          <a:effectLst/>
        </p:spPr>
        <p:txBody>
          <a:bodyPr>
            <a:spAutoFit/>
          </a:bodyPr>
          <a:lstStyle/>
          <a:p>
            <a:pPr algn="l">
              <a:spcBef>
                <a:spcPct val="50000"/>
              </a:spcBef>
            </a:pPr>
            <a:r>
              <a:rPr lang="en-US" sz="4400"/>
              <a:t>Money is one way we use decimals every day, but decimals are used for more than just money.</a:t>
            </a:r>
          </a:p>
        </p:txBody>
      </p:sp>
      <p:graphicFrame>
        <p:nvGraphicFramePr>
          <p:cNvPr id="95235" name="Object 3"/>
          <p:cNvGraphicFramePr>
            <a:graphicFrameLocks noChangeAspect="1"/>
          </p:cNvGraphicFramePr>
          <p:nvPr/>
        </p:nvGraphicFramePr>
        <p:xfrm>
          <a:off x="6781800" y="2362200"/>
          <a:ext cx="1295400" cy="3933825"/>
        </p:xfrm>
        <a:graphic>
          <a:graphicData uri="http://schemas.openxmlformats.org/presentationml/2006/ole">
            <p:oleObj spid="_x0000_s95235" name="Clip" r:id="rId3" imgW="1295640" imgH="3934080" progId="MS_ClipArt_Gallery.2">
              <p:embed/>
            </p:oleObj>
          </a:graphicData>
        </a:graphic>
      </p:graphicFrame>
      <p:sp>
        <p:nvSpPr>
          <p:cNvPr id="95236" name="AutoShape 4" descr="Bouquet">
            <a:hlinkClick r:id="rId4" action="ppaction://hlinksldjump" highlightClick="1"/>
          </p:cNvPr>
          <p:cNvSpPr>
            <a:spLocks noChangeArrowheads="1"/>
          </p:cNvSpPr>
          <p:nvPr/>
        </p:nvSpPr>
        <p:spPr bwMode="auto">
          <a:xfrm>
            <a:off x="8305800" y="6324600"/>
            <a:ext cx="685800" cy="381000"/>
          </a:xfrm>
          <a:prstGeom prst="actionButtonForwardNext">
            <a:avLst/>
          </a:prstGeom>
          <a:blipFill dpi="0" rotWithShape="0">
            <a:blip r:embed="rId5" cstate="print"/>
            <a:srcRect/>
            <a:tile tx="0" ty="0" sx="100000" sy="100000" flip="none" algn="tl"/>
          </a:blipFill>
          <a:ln w="12700">
            <a:solidFill>
              <a:schemeClr val="tx1"/>
            </a:solidFill>
            <a:miter lim="800000"/>
            <a:headEnd/>
            <a:tailEnd/>
          </a:ln>
          <a:effectLst/>
        </p:spPr>
        <p:txBody>
          <a:bodyPr wrap="none" anchor="ctr"/>
          <a:lstStyle/>
          <a:p>
            <a:endParaRPr lang="en-US"/>
          </a:p>
        </p:txBody>
      </p:sp>
      <p:sp>
        <p:nvSpPr>
          <p:cNvPr id="95237" name="AutoShape 5" descr="Bouquet">
            <a:hlinkClick r:id="rId6"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5" cstate="print"/>
            <a:srcRect/>
            <a:tile tx="0" ty="0" sx="100000" sy="100000" flip="none" algn="tl"/>
          </a:blipFill>
          <a:ln w="12700">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81" name="Rectangle 17"/>
          <p:cNvSpPr>
            <a:spLocks noChangeArrowheads="1"/>
          </p:cNvSpPr>
          <p:nvPr/>
        </p:nvSpPr>
        <p:spPr bwMode="auto">
          <a:xfrm>
            <a:off x="4267200" y="4267200"/>
            <a:ext cx="4495800" cy="2133600"/>
          </a:xfrm>
          <a:prstGeom prst="rect">
            <a:avLst/>
          </a:prstGeom>
          <a:solidFill>
            <a:srgbClr val="66FF99"/>
          </a:solidFill>
          <a:ln w="12700">
            <a:solidFill>
              <a:schemeClr val="tx1"/>
            </a:solidFill>
            <a:miter lim="800000"/>
            <a:headEnd type="none" w="sm" len="sm"/>
            <a:tailEnd type="none" w="sm" len="sm"/>
          </a:ln>
          <a:effectLst/>
        </p:spPr>
        <p:txBody>
          <a:bodyPr wrap="none" anchor="ctr"/>
          <a:lstStyle/>
          <a:p>
            <a:endParaRPr lang="en-US"/>
          </a:p>
        </p:txBody>
      </p:sp>
      <p:sp>
        <p:nvSpPr>
          <p:cNvPr id="11279" name="Rectangle 15"/>
          <p:cNvSpPr>
            <a:spLocks noChangeArrowheads="1"/>
          </p:cNvSpPr>
          <p:nvPr/>
        </p:nvSpPr>
        <p:spPr bwMode="auto">
          <a:xfrm>
            <a:off x="4267200" y="1600200"/>
            <a:ext cx="4343400" cy="2133600"/>
          </a:xfrm>
          <a:prstGeom prst="rect">
            <a:avLst/>
          </a:prstGeom>
          <a:solidFill>
            <a:srgbClr val="66FF99"/>
          </a:solidFill>
          <a:ln w="12700">
            <a:solidFill>
              <a:schemeClr val="tx1"/>
            </a:solidFill>
            <a:miter lim="800000"/>
            <a:headEnd type="none" w="sm" len="sm"/>
            <a:tailEnd type="none" w="sm" len="sm"/>
          </a:ln>
          <a:effectLst/>
        </p:spPr>
        <p:txBody>
          <a:bodyPr wrap="none" anchor="ctr"/>
          <a:lstStyle/>
          <a:p>
            <a:endParaRPr lang="en-US"/>
          </a:p>
        </p:txBody>
      </p:sp>
      <p:sp>
        <p:nvSpPr>
          <p:cNvPr id="11278" name="Rectangle 14"/>
          <p:cNvSpPr>
            <a:spLocks noChangeArrowheads="1"/>
          </p:cNvSpPr>
          <p:nvPr/>
        </p:nvSpPr>
        <p:spPr bwMode="auto">
          <a:xfrm>
            <a:off x="457200" y="4267200"/>
            <a:ext cx="3429000" cy="2133600"/>
          </a:xfrm>
          <a:prstGeom prst="rect">
            <a:avLst/>
          </a:prstGeom>
          <a:solidFill>
            <a:srgbClr val="66FF99"/>
          </a:solidFill>
          <a:ln w="12700">
            <a:solidFill>
              <a:schemeClr val="tx1"/>
            </a:solidFill>
            <a:miter lim="800000"/>
            <a:headEnd type="none" w="sm" len="sm"/>
            <a:tailEnd type="none" w="sm" len="sm"/>
          </a:ln>
          <a:effectLst/>
        </p:spPr>
        <p:txBody>
          <a:bodyPr wrap="none" anchor="ctr"/>
          <a:lstStyle/>
          <a:p>
            <a:endParaRPr lang="en-US"/>
          </a:p>
        </p:txBody>
      </p:sp>
      <p:sp>
        <p:nvSpPr>
          <p:cNvPr id="11277" name="Rectangle 13"/>
          <p:cNvSpPr>
            <a:spLocks noChangeArrowheads="1"/>
          </p:cNvSpPr>
          <p:nvPr/>
        </p:nvSpPr>
        <p:spPr bwMode="auto">
          <a:xfrm>
            <a:off x="533400" y="1600200"/>
            <a:ext cx="3429000" cy="2133600"/>
          </a:xfrm>
          <a:prstGeom prst="rect">
            <a:avLst/>
          </a:prstGeom>
          <a:solidFill>
            <a:srgbClr val="66FF99"/>
          </a:solidFill>
          <a:ln w="12700">
            <a:solidFill>
              <a:schemeClr val="tx1"/>
            </a:solidFill>
            <a:miter lim="800000"/>
            <a:headEnd type="none" w="sm" len="sm"/>
            <a:tailEnd type="none" w="sm" len="sm"/>
          </a:ln>
          <a:effectLst/>
        </p:spPr>
        <p:txBody>
          <a:bodyPr wrap="none" anchor="ctr"/>
          <a:lstStyle/>
          <a:p>
            <a:endParaRPr lang="en-US"/>
          </a:p>
        </p:txBody>
      </p:sp>
      <p:sp>
        <p:nvSpPr>
          <p:cNvPr id="11266" name="Text Box 2"/>
          <p:cNvSpPr txBox="1">
            <a:spLocks noChangeArrowheads="1"/>
          </p:cNvSpPr>
          <p:nvPr/>
        </p:nvSpPr>
        <p:spPr bwMode="auto">
          <a:xfrm>
            <a:off x="914400" y="457200"/>
            <a:ext cx="6705600" cy="822325"/>
          </a:xfrm>
          <a:prstGeom prst="rect">
            <a:avLst/>
          </a:prstGeom>
          <a:noFill/>
          <a:ln w="12700">
            <a:noFill/>
            <a:miter lim="800000"/>
            <a:headEnd type="none" w="sm" len="sm"/>
            <a:tailEnd type="none" w="sm" len="sm"/>
          </a:ln>
          <a:effectLst/>
        </p:spPr>
        <p:txBody>
          <a:bodyPr>
            <a:spAutoFit/>
          </a:bodyPr>
          <a:lstStyle/>
          <a:p>
            <a:pPr>
              <a:spcBef>
                <a:spcPct val="50000"/>
              </a:spcBef>
            </a:pPr>
            <a:r>
              <a:rPr lang="en-US"/>
              <a:t>Decimals are special fractions with certain multiples of ten in the denominator.</a:t>
            </a:r>
          </a:p>
        </p:txBody>
      </p:sp>
      <p:graphicFrame>
        <p:nvGraphicFramePr>
          <p:cNvPr id="11270" name="Object 6"/>
          <p:cNvGraphicFramePr>
            <a:graphicFrameLocks noChangeAspect="1"/>
          </p:cNvGraphicFramePr>
          <p:nvPr/>
        </p:nvGraphicFramePr>
        <p:xfrm>
          <a:off x="533400" y="4343400"/>
          <a:ext cx="1384300" cy="1524000"/>
        </p:xfrm>
        <a:graphic>
          <a:graphicData uri="http://schemas.openxmlformats.org/presentationml/2006/ole">
            <p:oleObj spid="_x0000_s11270" name="Equation" r:id="rId7" imgW="380880" imgH="419040" progId="Equation.3">
              <p:embed/>
            </p:oleObj>
          </a:graphicData>
        </a:graphic>
      </p:graphicFrame>
      <p:graphicFrame>
        <p:nvGraphicFramePr>
          <p:cNvPr id="11271" name="Object 7"/>
          <p:cNvGraphicFramePr>
            <a:graphicFrameLocks noChangeAspect="1"/>
          </p:cNvGraphicFramePr>
          <p:nvPr/>
        </p:nvGraphicFramePr>
        <p:xfrm>
          <a:off x="914400" y="1676400"/>
          <a:ext cx="822325" cy="1600200"/>
        </p:xfrm>
        <a:graphic>
          <a:graphicData uri="http://schemas.openxmlformats.org/presentationml/2006/ole">
            <p:oleObj spid="_x0000_s11271" name="Equation" r:id="rId8" imgW="203040" imgH="393480" progId="Equation.3">
              <p:embed/>
            </p:oleObj>
          </a:graphicData>
        </a:graphic>
      </p:graphicFrame>
      <p:graphicFrame>
        <p:nvGraphicFramePr>
          <p:cNvPr id="11272" name="Object 8"/>
          <p:cNvGraphicFramePr>
            <a:graphicFrameLocks noChangeAspect="1"/>
          </p:cNvGraphicFramePr>
          <p:nvPr/>
        </p:nvGraphicFramePr>
        <p:xfrm>
          <a:off x="4572000" y="1676400"/>
          <a:ext cx="1085850" cy="1524000"/>
        </p:xfrm>
        <a:graphic>
          <a:graphicData uri="http://schemas.openxmlformats.org/presentationml/2006/ole">
            <p:oleObj spid="_x0000_s11272" name="Equation" r:id="rId9" imgW="279360" imgH="393480" progId="Equation.3">
              <p:embed/>
            </p:oleObj>
          </a:graphicData>
        </a:graphic>
      </p:graphicFrame>
      <p:graphicFrame>
        <p:nvGraphicFramePr>
          <p:cNvPr id="11273" name="Object 9"/>
          <p:cNvGraphicFramePr>
            <a:graphicFrameLocks noChangeAspect="1"/>
          </p:cNvGraphicFramePr>
          <p:nvPr/>
        </p:nvGraphicFramePr>
        <p:xfrm>
          <a:off x="4419600" y="4267200"/>
          <a:ext cx="1752600" cy="1684338"/>
        </p:xfrm>
        <a:graphic>
          <a:graphicData uri="http://schemas.openxmlformats.org/presentationml/2006/ole">
            <p:oleObj spid="_x0000_s11273" name="Equation" r:id="rId10" imgW="469800" imgH="419040" progId="Equation.3">
              <p:embed/>
            </p:oleObj>
          </a:graphicData>
        </a:graphic>
      </p:graphicFrame>
      <p:sp>
        <p:nvSpPr>
          <p:cNvPr id="11274" name="Text Box 10"/>
          <p:cNvSpPr txBox="1">
            <a:spLocks noChangeArrowheads="1"/>
          </p:cNvSpPr>
          <p:nvPr/>
        </p:nvSpPr>
        <p:spPr bwMode="auto">
          <a:xfrm>
            <a:off x="1828800" y="2057400"/>
            <a:ext cx="1524000" cy="762000"/>
          </a:xfrm>
          <a:prstGeom prst="rect">
            <a:avLst/>
          </a:prstGeom>
          <a:noFill/>
          <a:ln w="12700">
            <a:noFill/>
            <a:miter lim="800000"/>
            <a:headEnd type="none" w="sm" len="sm"/>
            <a:tailEnd type="none" w="sm" len="sm"/>
          </a:ln>
          <a:effectLst/>
        </p:spPr>
        <p:txBody>
          <a:bodyPr>
            <a:spAutoFit/>
          </a:bodyPr>
          <a:lstStyle/>
          <a:p>
            <a:pPr algn="l">
              <a:spcBef>
                <a:spcPct val="50000"/>
              </a:spcBef>
            </a:pPr>
            <a:r>
              <a:rPr lang="en-US" sz="4400">
                <a:latin typeface="Times New Roman" charset="0"/>
              </a:rPr>
              <a:t>= 0.1</a:t>
            </a:r>
            <a:endParaRPr lang="en-US">
              <a:latin typeface="Times New Roman" charset="0"/>
            </a:endParaRPr>
          </a:p>
        </p:txBody>
      </p:sp>
      <p:sp>
        <p:nvSpPr>
          <p:cNvPr id="11275" name="Text Box 11"/>
          <p:cNvSpPr txBox="1">
            <a:spLocks noChangeArrowheads="1"/>
          </p:cNvSpPr>
          <p:nvPr/>
        </p:nvSpPr>
        <p:spPr bwMode="auto">
          <a:xfrm>
            <a:off x="5715000" y="2057400"/>
            <a:ext cx="2362200" cy="762000"/>
          </a:xfrm>
          <a:prstGeom prst="rect">
            <a:avLst/>
          </a:prstGeom>
          <a:noFill/>
          <a:ln w="12700">
            <a:noFill/>
            <a:miter lim="800000"/>
            <a:headEnd type="none" w="sm" len="sm"/>
            <a:tailEnd type="none" w="sm" len="sm"/>
          </a:ln>
          <a:effectLst/>
        </p:spPr>
        <p:txBody>
          <a:bodyPr>
            <a:spAutoFit/>
          </a:bodyPr>
          <a:lstStyle/>
          <a:p>
            <a:pPr algn="l">
              <a:spcBef>
                <a:spcPct val="50000"/>
              </a:spcBef>
            </a:pPr>
            <a:r>
              <a:rPr lang="en-US" sz="4400">
                <a:latin typeface="Times New Roman" charset="0"/>
              </a:rPr>
              <a:t>= 0.01</a:t>
            </a:r>
            <a:endParaRPr lang="en-US"/>
          </a:p>
        </p:txBody>
      </p:sp>
      <p:sp>
        <p:nvSpPr>
          <p:cNvPr id="11276" name="Text Box 12"/>
          <p:cNvSpPr txBox="1">
            <a:spLocks noChangeArrowheads="1"/>
          </p:cNvSpPr>
          <p:nvPr/>
        </p:nvSpPr>
        <p:spPr bwMode="auto">
          <a:xfrm>
            <a:off x="1905000" y="4648200"/>
            <a:ext cx="2362200" cy="762000"/>
          </a:xfrm>
          <a:prstGeom prst="rect">
            <a:avLst/>
          </a:prstGeom>
          <a:noFill/>
          <a:ln w="12700">
            <a:noFill/>
            <a:miter lim="800000"/>
            <a:headEnd type="none" w="sm" len="sm"/>
            <a:tailEnd type="none" w="sm" len="sm"/>
          </a:ln>
          <a:effectLst/>
        </p:spPr>
        <p:txBody>
          <a:bodyPr>
            <a:spAutoFit/>
          </a:bodyPr>
          <a:lstStyle/>
          <a:p>
            <a:pPr algn="l">
              <a:spcBef>
                <a:spcPct val="50000"/>
              </a:spcBef>
            </a:pPr>
            <a:r>
              <a:rPr lang="en-US" sz="4400">
                <a:latin typeface="Times New Roman" charset="0"/>
              </a:rPr>
              <a:t>= 0.001</a:t>
            </a:r>
            <a:endParaRPr lang="en-US">
              <a:latin typeface="Times New Roman" charset="0"/>
            </a:endParaRPr>
          </a:p>
        </p:txBody>
      </p:sp>
      <p:sp>
        <p:nvSpPr>
          <p:cNvPr id="11280" name="Text Box 16"/>
          <p:cNvSpPr txBox="1">
            <a:spLocks noChangeArrowheads="1"/>
          </p:cNvSpPr>
          <p:nvPr/>
        </p:nvSpPr>
        <p:spPr bwMode="auto">
          <a:xfrm>
            <a:off x="6172200" y="4572000"/>
            <a:ext cx="2362200" cy="762000"/>
          </a:xfrm>
          <a:prstGeom prst="rect">
            <a:avLst/>
          </a:prstGeom>
          <a:noFill/>
          <a:ln w="12700">
            <a:noFill/>
            <a:miter lim="800000"/>
            <a:headEnd type="none" w="sm" len="sm"/>
            <a:tailEnd type="none" w="sm" len="sm"/>
          </a:ln>
          <a:effectLst/>
        </p:spPr>
        <p:txBody>
          <a:bodyPr>
            <a:spAutoFit/>
          </a:bodyPr>
          <a:lstStyle/>
          <a:p>
            <a:pPr algn="l">
              <a:spcBef>
                <a:spcPct val="50000"/>
              </a:spcBef>
            </a:pPr>
            <a:r>
              <a:rPr lang="en-US" sz="4400">
                <a:latin typeface="Times New Roman" charset="0"/>
              </a:rPr>
              <a:t>= 0.0001</a:t>
            </a:r>
            <a:endParaRPr lang="en-US">
              <a:latin typeface="Times New Roman" charset="0"/>
            </a:endParaRPr>
          </a:p>
        </p:txBody>
      </p:sp>
      <p:sp>
        <p:nvSpPr>
          <p:cNvPr id="11282" name="Text Box 18"/>
          <p:cNvSpPr txBox="1">
            <a:spLocks noChangeArrowheads="1"/>
          </p:cNvSpPr>
          <p:nvPr/>
        </p:nvSpPr>
        <p:spPr bwMode="auto">
          <a:xfrm>
            <a:off x="1477963" y="3276600"/>
            <a:ext cx="1550987" cy="457200"/>
          </a:xfrm>
          <a:prstGeom prst="rect">
            <a:avLst/>
          </a:prstGeom>
          <a:noFill/>
          <a:ln w="12700">
            <a:noFill/>
            <a:miter lim="800000"/>
            <a:headEnd/>
            <a:tailEnd/>
          </a:ln>
          <a:effectLst/>
        </p:spPr>
        <p:txBody>
          <a:bodyPr wrap="none" anchor="ctr">
            <a:spAutoFit/>
          </a:bodyPr>
          <a:lstStyle/>
          <a:p>
            <a:pPr>
              <a:spcBef>
                <a:spcPct val="50000"/>
              </a:spcBef>
            </a:pPr>
            <a:r>
              <a:rPr lang="en-US"/>
              <a:t>one tenth</a:t>
            </a:r>
          </a:p>
        </p:txBody>
      </p:sp>
      <p:sp>
        <p:nvSpPr>
          <p:cNvPr id="11283" name="Text Box 19"/>
          <p:cNvSpPr txBox="1">
            <a:spLocks noChangeArrowheads="1"/>
          </p:cNvSpPr>
          <p:nvPr/>
        </p:nvSpPr>
        <p:spPr bwMode="auto">
          <a:xfrm>
            <a:off x="990600" y="5943600"/>
            <a:ext cx="2362200" cy="457200"/>
          </a:xfrm>
          <a:prstGeom prst="rect">
            <a:avLst/>
          </a:prstGeom>
          <a:noFill/>
          <a:ln w="12700">
            <a:noFill/>
            <a:miter lim="800000"/>
            <a:headEnd/>
            <a:tailEnd/>
          </a:ln>
          <a:effectLst/>
        </p:spPr>
        <p:txBody>
          <a:bodyPr wrap="none" anchor="ctr">
            <a:spAutoFit/>
          </a:bodyPr>
          <a:lstStyle/>
          <a:p>
            <a:pPr>
              <a:spcBef>
                <a:spcPct val="50000"/>
              </a:spcBef>
            </a:pPr>
            <a:r>
              <a:rPr lang="en-US"/>
              <a:t>one thousandth</a:t>
            </a:r>
          </a:p>
        </p:txBody>
      </p:sp>
      <p:sp>
        <p:nvSpPr>
          <p:cNvPr id="11284" name="Text Box 20"/>
          <p:cNvSpPr txBox="1">
            <a:spLocks noChangeArrowheads="1"/>
          </p:cNvSpPr>
          <p:nvPr/>
        </p:nvSpPr>
        <p:spPr bwMode="auto">
          <a:xfrm>
            <a:off x="5257800" y="3276600"/>
            <a:ext cx="2247900" cy="457200"/>
          </a:xfrm>
          <a:prstGeom prst="rect">
            <a:avLst/>
          </a:prstGeom>
          <a:noFill/>
          <a:ln w="12700">
            <a:noFill/>
            <a:miter lim="800000"/>
            <a:headEnd/>
            <a:tailEnd/>
          </a:ln>
          <a:effectLst/>
        </p:spPr>
        <p:txBody>
          <a:bodyPr wrap="none" anchor="ctr">
            <a:spAutoFit/>
          </a:bodyPr>
          <a:lstStyle/>
          <a:p>
            <a:pPr>
              <a:spcBef>
                <a:spcPct val="50000"/>
              </a:spcBef>
            </a:pPr>
            <a:r>
              <a:rPr lang="en-US"/>
              <a:t>one hundredth</a:t>
            </a:r>
          </a:p>
        </p:txBody>
      </p:sp>
      <p:sp>
        <p:nvSpPr>
          <p:cNvPr id="11285" name="Text Box 21"/>
          <p:cNvSpPr txBox="1">
            <a:spLocks noChangeArrowheads="1"/>
          </p:cNvSpPr>
          <p:nvPr/>
        </p:nvSpPr>
        <p:spPr bwMode="auto">
          <a:xfrm>
            <a:off x="4938713" y="5943600"/>
            <a:ext cx="2959100" cy="457200"/>
          </a:xfrm>
          <a:prstGeom prst="rect">
            <a:avLst/>
          </a:prstGeom>
          <a:noFill/>
          <a:ln w="12700">
            <a:noFill/>
            <a:miter lim="800000"/>
            <a:headEnd/>
            <a:tailEnd/>
          </a:ln>
          <a:effectLst/>
        </p:spPr>
        <p:txBody>
          <a:bodyPr wrap="none" anchor="ctr">
            <a:spAutoFit/>
          </a:bodyPr>
          <a:lstStyle/>
          <a:p>
            <a:pPr>
              <a:spcBef>
                <a:spcPct val="50000"/>
              </a:spcBef>
            </a:pPr>
            <a:r>
              <a:rPr lang="en-US"/>
              <a:t>one ten-thousandth</a:t>
            </a:r>
          </a:p>
        </p:txBody>
      </p:sp>
      <p:sp>
        <p:nvSpPr>
          <p:cNvPr id="11287" name="AutoShape 23" descr="Bouquet">
            <a:hlinkClick r:id="rId11" action="ppaction://hlinksldjump" highlightClick="1"/>
          </p:cNvPr>
          <p:cNvSpPr>
            <a:spLocks noChangeArrowheads="1"/>
          </p:cNvSpPr>
          <p:nvPr/>
        </p:nvSpPr>
        <p:spPr bwMode="auto">
          <a:xfrm>
            <a:off x="8305800" y="228600"/>
            <a:ext cx="685800" cy="381000"/>
          </a:xfrm>
          <a:prstGeom prst="actionButtonForwardNext">
            <a:avLst/>
          </a:prstGeom>
          <a:blipFill dpi="0" rotWithShape="0">
            <a:blip r:embed="rId12" cstate="print"/>
            <a:srcRect/>
            <a:tile tx="0" ty="0" sx="100000" sy="100000" flip="none" algn="tl"/>
          </a:blipFill>
          <a:ln w="12700">
            <a:solidFill>
              <a:schemeClr val="tx1"/>
            </a:solidFill>
            <a:miter lim="800000"/>
            <a:headEnd/>
            <a:tailEnd/>
          </a:ln>
          <a:effectLst/>
        </p:spPr>
        <p:txBody>
          <a:bodyPr wrap="none" anchor="ctr"/>
          <a:lstStyle/>
          <a:p>
            <a:endParaRPr lang="en-US"/>
          </a:p>
        </p:txBody>
      </p:sp>
      <p:sp>
        <p:nvSpPr>
          <p:cNvPr id="11288" name="AutoShape 24" descr="Bouquet">
            <a:hlinkClick r:id="rId13" action="ppaction://hlinksldjump" highlightClick="1"/>
          </p:cNvPr>
          <p:cNvSpPr>
            <a:spLocks noChangeArrowheads="1"/>
          </p:cNvSpPr>
          <p:nvPr/>
        </p:nvSpPr>
        <p:spPr bwMode="auto">
          <a:xfrm>
            <a:off x="228600" y="152400"/>
            <a:ext cx="685800" cy="381000"/>
          </a:xfrm>
          <a:prstGeom prst="actionButtonBackPrevious">
            <a:avLst/>
          </a:prstGeom>
          <a:blipFill dpi="0" rotWithShape="0">
            <a:blip r:embed="rId12" cstate="print"/>
            <a:srcRect/>
            <a:tile tx="0" ty="0" sx="100000" sy="100000" flip="none" algn="tl"/>
          </a:blipFill>
          <a:ln w="12700">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277"/>
                                        </p:tgtEl>
                                        <p:attrNameLst>
                                          <p:attrName>style.visibility</p:attrName>
                                        </p:attrNameLst>
                                      </p:cBhvr>
                                      <p:to>
                                        <p:strVal val="visible"/>
                                      </p:to>
                                    </p:set>
                                    <p:anim calcmode="lin" valueType="num">
                                      <p:cBhvr additive="base">
                                        <p:cTn id="7" dur="500" fill="hold"/>
                                        <p:tgtEl>
                                          <p:spTgt spid="11277"/>
                                        </p:tgtEl>
                                        <p:attrNameLst>
                                          <p:attrName>ppt_x</p:attrName>
                                        </p:attrNameLst>
                                      </p:cBhvr>
                                      <p:tavLst>
                                        <p:tav tm="0">
                                          <p:val>
                                            <p:strVal val="0-#ppt_w/2"/>
                                          </p:val>
                                        </p:tav>
                                        <p:tav tm="100000">
                                          <p:val>
                                            <p:strVal val="#ppt_x"/>
                                          </p:val>
                                        </p:tav>
                                      </p:tavLst>
                                    </p:anim>
                                    <p:anim calcmode="lin" valueType="num">
                                      <p:cBhvr additive="base">
                                        <p:cTn id="8" dur="500" fill="hold"/>
                                        <p:tgtEl>
                                          <p:spTgt spid="1127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nodeType="afterEffect">
                                  <p:stCondLst>
                                    <p:cond delay="0"/>
                                  </p:stCondLst>
                                  <p:childTnLst>
                                    <p:set>
                                      <p:cBhvr>
                                        <p:cTn id="11" dur="1" fill="hold">
                                          <p:stCondLst>
                                            <p:cond delay="0"/>
                                          </p:stCondLst>
                                        </p:cTn>
                                        <p:tgtEl>
                                          <p:spTgt spid="11271"/>
                                        </p:tgtEl>
                                        <p:attrNameLst>
                                          <p:attrName>style.visibility</p:attrName>
                                        </p:attrNameLst>
                                      </p:cBhvr>
                                      <p:to>
                                        <p:strVal val="visible"/>
                                      </p:to>
                                    </p:set>
                                    <p:anim calcmode="lin" valueType="num">
                                      <p:cBhvr additive="base">
                                        <p:cTn id="12" dur="500" fill="hold"/>
                                        <p:tgtEl>
                                          <p:spTgt spid="11271"/>
                                        </p:tgtEl>
                                        <p:attrNameLst>
                                          <p:attrName>ppt_x</p:attrName>
                                        </p:attrNameLst>
                                      </p:cBhvr>
                                      <p:tavLst>
                                        <p:tav tm="0">
                                          <p:val>
                                            <p:strVal val="0-#ppt_w/2"/>
                                          </p:val>
                                        </p:tav>
                                        <p:tav tm="100000">
                                          <p:val>
                                            <p:strVal val="#ppt_x"/>
                                          </p:val>
                                        </p:tav>
                                      </p:tavLst>
                                    </p:anim>
                                    <p:anim calcmode="lin" valueType="num">
                                      <p:cBhvr additive="base">
                                        <p:cTn id="13" dur="500" fill="hold"/>
                                        <p:tgtEl>
                                          <p:spTgt spid="1127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274"/>
                                        </p:tgtEl>
                                        <p:attrNameLst>
                                          <p:attrName>style.visibility</p:attrName>
                                        </p:attrNameLst>
                                      </p:cBhvr>
                                      <p:to>
                                        <p:strVal val="visible"/>
                                      </p:to>
                                    </p:set>
                                    <p:anim calcmode="lin" valueType="num">
                                      <p:cBhvr additive="base">
                                        <p:cTn id="17" dur="500" fill="hold"/>
                                        <p:tgtEl>
                                          <p:spTgt spid="11274"/>
                                        </p:tgtEl>
                                        <p:attrNameLst>
                                          <p:attrName>ppt_x</p:attrName>
                                        </p:attrNameLst>
                                      </p:cBhvr>
                                      <p:tavLst>
                                        <p:tav tm="0">
                                          <p:val>
                                            <p:strVal val="0-#ppt_w/2"/>
                                          </p:val>
                                        </p:tav>
                                        <p:tav tm="100000">
                                          <p:val>
                                            <p:strVal val="#ppt_x"/>
                                          </p:val>
                                        </p:tav>
                                      </p:tavLst>
                                    </p:anim>
                                    <p:anim calcmode="lin" valueType="num">
                                      <p:cBhvr additive="base">
                                        <p:cTn id="18" dur="500" fill="hold"/>
                                        <p:tgtEl>
                                          <p:spTgt spid="1127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9" fill="hold" grpId="0" nodeType="afterEffect">
                                  <p:stCondLst>
                                    <p:cond delay="0"/>
                                  </p:stCondLst>
                                  <p:childTnLst>
                                    <p:set>
                                      <p:cBhvr>
                                        <p:cTn id="21" dur="1" fill="hold">
                                          <p:stCondLst>
                                            <p:cond delay="0"/>
                                          </p:stCondLst>
                                        </p:cTn>
                                        <p:tgtEl>
                                          <p:spTgt spid="11282"/>
                                        </p:tgtEl>
                                        <p:attrNameLst>
                                          <p:attrName>style.visibility</p:attrName>
                                        </p:attrNameLst>
                                      </p:cBhvr>
                                      <p:to>
                                        <p:strVal val="visible"/>
                                      </p:to>
                                    </p:set>
                                    <p:anim calcmode="lin" valueType="num">
                                      <p:cBhvr additive="base">
                                        <p:cTn id="22" dur="500" fill="hold"/>
                                        <p:tgtEl>
                                          <p:spTgt spid="11282"/>
                                        </p:tgtEl>
                                        <p:attrNameLst>
                                          <p:attrName>ppt_x</p:attrName>
                                        </p:attrNameLst>
                                      </p:cBhvr>
                                      <p:tavLst>
                                        <p:tav tm="0">
                                          <p:val>
                                            <p:strVal val="0-#ppt_w/2"/>
                                          </p:val>
                                        </p:tav>
                                        <p:tav tm="100000">
                                          <p:val>
                                            <p:strVal val="#ppt_x"/>
                                          </p:val>
                                        </p:tav>
                                      </p:tavLst>
                                    </p:anim>
                                    <p:anim calcmode="lin" valueType="num">
                                      <p:cBhvr additive="base">
                                        <p:cTn id="23" dur="500" fill="hold"/>
                                        <p:tgtEl>
                                          <p:spTgt spid="1128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slide 12a.wav"/>
                                        </p:tgtEl>
                                      </p:cMediaNode>
                                    </p:audio>
                                  </p:subTnLst>
                                </p:cTn>
                              </p:par>
                            </p:childTnLst>
                          </p:cTn>
                        </p:par>
                        <p:par>
                          <p:cTn id="24" fill="hold">
                            <p:stCondLst>
                              <p:cond delay="2000"/>
                            </p:stCondLst>
                            <p:childTnLst>
                              <p:par>
                                <p:cTn id="25" presetID="2" presetClass="entr" presetSubtype="2" fill="hold" grpId="0" nodeType="afterEffect">
                                  <p:stCondLst>
                                    <p:cond delay="2000"/>
                                  </p:stCondLst>
                                  <p:childTnLst>
                                    <p:set>
                                      <p:cBhvr>
                                        <p:cTn id="26" dur="1" fill="hold">
                                          <p:stCondLst>
                                            <p:cond delay="0"/>
                                          </p:stCondLst>
                                        </p:cTn>
                                        <p:tgtEl>
                                          <p:spTgt spid="11279"/>
                                        </p:tgtEl>
                                        <p:attrNameLst>
                                          <p:attrName>style.visibility</p:attrName>
                                        </p:attrNameLst>
                                      </p:cBhvr>
                                      <p:to>
                                        <p:strVal val="visible"/>
                                      </p:to>
                                    </p:set>
                                    <p:anim calcmode="lin" valueType="num">
                                      <p:cBhvr additive="base">
                                        <p:cTn id="27" dur="500" fill="hold"/>
                                        <p:tgtEl>
                                          <p:spTgt spid="11279"/>
                                        </p:tgtEl>
                                        <p:attrNameLst>
                                          <p:attrName>ppt_x</p:attrName>
                                        </p:attrNameLst>
                                      </p:cBhvr>
                                      <p:tavLst>
                                        <p:tav tm="0">
                                          <p:val>
                                            <p:strVal val="1+#ppt_w/2"/>
                                          </p:val>
                                        </p:tav>
                                        <p:tav tm="100000">
                                          <p:val>
                                            <p:strVal val="#ppt_x"/>
                                          </p:val>
                                        </p:tav>
                                      </p:tavLst>
                                    </p:anim>
                                    <p:anim calcmode="lin" valueType="num">
                                      <p:cBhvr additive="base">
                                        <p:cTn id="28" dur="500" fill="hold"/>
                                        <p:tgtEl>
                                          <p:spTgt spid="11279"/>
                                        </p:tgtEl>
                                        <p:attrNameLst>
                                          <p:attrName>ppt_y</p:attrName>
                                        </p:attrNameLst>
                                      </p:cBhvr>
                                      <p:tavLst>
                                        <p:tav tm="0">
                                          <p:val>
                                            <p:strVal val="#ppt_y"/>
                                          </p:val>
                                        </p:tav>
                                        <p:tav tm="100000">
                                          <p:val>
                                            <p:strVal val="#ppt_y"/>
                                          </p:val>
                                        </p:tav>
                                      </p:tavLst>
                                    </p:anim>
                                  </p:childTnLst>
                                </p:cTn>
                              </p:par>
                            </p:childTnLst>
                          </p:cTn>
                        </p:par>
                        <p:par>
                          <p:cTn id="29" fill="hold">
                            <p:stCondLst>
                              <p:cond delay="4500"/>
                            </p:stCondLst>
                            <p:childTnLst>
                              <p:par>
                                <p:cTn id="30" presetID="2" presetClass="entr" presetSubtype="3" fill="hold" nodeType="afterEffect">
                                  <p:stCondLst>
                                    <p:cond delay="0"/>
                                  </p:stCondLst>
                                  <p:childTnLst>
                                    <p:set>
                                      <p:cBhvr>
                                        <p:cTn id="31" dur="1" fill="hold">
                                          <p:stCondLst>
                                            <p:cond delay="0"/>
                                          </p:stCondLst>
                                        </p:cTn>
                                        <p:tgtEl>
                                          <p:spTgt spid="11272"/>
                                        </p:tgtEl>
                                        <p:attrNameLst>
                                          <p:attrName>style.visibility</p:attrName>
                                        </p:attrNameLst>
                                      </p:cBhvr>
                                      <p:to>
                                        <p:strVal val="visible"/>
                                      </p:to>
                                    </p:set>
                                    <p:anim calcmode="lin" valueType="num">
                                      <p:cBhvr additive="base">
                                        <p:cTn id="32" dur="500" fill="hold"/>
                                        <p:tgtEl>
                                          <p:spTgt spid="11272"/>
                                        </p:tgtEl>
                                        <p:attrNameLst>
                                          <p:attrName>ppt_x</p:attrName>
                                        </p:attrNameLst>
                                      </p:cBhvr>
                                      <p:tavLst>
                                        <p:tav tm="0">
                                          <p:val>
                                            <p:strVal val="1+#ppt_w/2"/>
                                          </p:val>
                                        </p:tav>
                                        <p:tav tm="100000">
                                          <p:val>
                                            <p:strVal val="#ppt_x"/>
                                          </p:val>
                                        </p:tav>
                                      </p:tavLst>
                                    </p:anim>
                                    <p:anim calcmode="lin" valueType="num">
                                      <p:cBhvr additive="base">
                                        <p:cTn id="33" dur="500" fill="hold"/>
                                        <p:tgtEl>
                                          <p:spTgt spid="11272"/>
                                        </p:tgtEl>
                                        <p:attrNameLst>
                                          <p:attrName>ppt_y</p:attrName>
                                        </p:attrNameLst>
                                      </p:cBhvr>
                                      <p:tavLst>
                                        <p:tav tm="0">
                                          <p:val>
                                            <p:strVal val="0-#ppt_h/2"/>
                                          </p:val>
                                        </p:tav>
                                        <p:tav tm="100000">
                                          <p:val>
                                            <p:strVal val="#ppt_y"/>
                                          </p:val>
                                        </p:tav>
                                      </p:tavLst>
                                    </p:anim>
                                  </p:childTnLst>
                                </p:cTn>
                              </p:par>
                            </p:childTnLst>
                          </p:cTn>
                        </p:par>
                        <p:par>
                          <p:cTn id="34" fill="hold">
                            <p:stCondLst>
                              <p:cond delay="5000"/>
                            </p:stCondLst>
                            <p:childTnLst>
                              <p:par>
                                <p:cTn id="35" presetID="2" presetClass="entr" presetSubtype="3" fill="hold" grpId="0" nodeType="afterEffect">
                                  <p:stCondLst>
                                    <p:cond delay="0"/>
                                  </p:stCondLst>
                                  <p:childTnLst>
                                    <p:set>
                                      <p:cBhvr>
                                        <p:cTn id="36" dur="1" fill="hold">
                                          <p:stCondLst>
                                            <p:cond delay="0"/>
                                          </p:stCondLst>
                                        </p:cTn>
                                        <p:tgtEl>
                                          <p:spTgt spid="11275"/>
                                        </p:tgtEl>
                                        <p:attrNameLst>
                                          <p:attrName>style.visibility</p:attrName>
                                        </p:attrNameLst>
                                      </p:cBhvr>
                                      <p:to>
                                        <p:strVal val="visible"/>
                                      </p:to>
                                    </p:set>
                                    <p:anim calcmode="lin" valueType="num">
                                      <p:cBhvr additive="base">
                                        <p:cTn id="37" dur="500" fill="hold"/>
                                        <p:tgtEl>
                                          <p:spTgt spid="11275"/>
                                        </p:tgtEl>
                                        <p:attrNameLst>
                                          <p:attrName>ppt_x</p:attrName>
                                        </p:attrNameLst>
                                      </p:cBhvr>
                                      <p:tavLst>
                                        <p:tav tm="0">
                                          <p:val>
                                            <p:strVal val="1+#ppt_w/2"/>
                                          </p:val>
                                        </p:tav>
                                        <p:tav tm="100000">
                                          <p:val>
                                            <p:strVal val="#ppt_x"/>
                                          </p:val>
                                        </p:tav>
                                      </p:tavLst>
                                    </p:anim>
                                    <p:anim calcmode="lin" valueType="num">
                                      <p:cBhvr additive="base">
                                        <p:cTn id="38" dur="500" fill="hold"/>
                                        <p:tgtEl>
                                          <p:spTgt spid="11275"/>
                                        </p:tgtEl>
                                        <p:attrNameLst>
                                          <p:attrName>ppt_y</p:attrName>
                                        </p:attrNameLst>
                                      </p:cBhvr>
                                      <p:tavLst>
                                        <p:tav tm="0">
                                          <p:val>
                                            <p:strVal val="0-#ppt_h/2"/>
                                          </p:val>
                                        </p:tav>
                                        <p:tav tm="100000">
                                          <p:val>
                                            <p:strVal val="#ppt_y"/>
                                          </p:val>
                                        </p:tav>
                                      </p:tavLst>
                                    </p:anim>
                                  </p:childTnLst>
                                </p:cTn>
                              </p:par>
                            </p:childTnLst>
                          </p:cTn>
                        </p:par>
                        <p:par>
                          <p:cTn id="39" fill="hold">
                            <p:stCondLst>
                              <p:cond delay="5500"/>
                            </p:stCondLst>
                            <p:childTnLst>
                              <p:par>
                                <p:cTn id="40" presetID="2" presetClass="entr" presetSubtype="3" fill="hold" grpId="0" nodeType="afterEffect">
                                  <p:stCondLst>
                                    <p:cond delay="0"/>
                                  </p:stCondLst>
                                  <p:childTnLst>
                                    <p:set>
                                      <p:cBhvr>
                                        <p:cTn id="41" dur="1" fill="hold">
                                          <p:stCondLst>
                                            <p:cond delay="0"/>
                                          </p:stCondLst>
                                        </p:cTn>
                                        <p:tgtEl>
                                          <p:spTgt spid="11284"/>
                                        </p:tgtEl>
                                        <p:attrNameLst>
                                          <p:attrName>style.visibility</p:attrName>
                                        </p:attrNameLst>
                                      </p:cBhvr>
                                      <p:to>
                                        <p:strVal val="visible"/>
                                      </p:to>
                                    </p:set>
                                    <p:anim calcmode="lin" valueType="num">
                                      <p:cBhvr additive="base">
                                        <p:cTn id="42" dur="500" fill="hold"/>
                                        <p:tgtEl>
                                          <p:spTgt spid="11284"/>
                                        </p:tgtEl>
                                        <p:attrNameLst>
                                          <p:attrName>ppt_x</p:attrName>
                                        </p:attrNameLst>
                                      </p:cBhvr>
                                      <p:tavLst>
                                        <p:tav tm="0">
                                          <p:val>
                                            <p:strVal val="1+#ppt_w/2"/>
                                          </p:val>
                                        </p:tav>
                                        <p:tav tm="100000">
                                          <p:val>
                                            <p:strVal val="#ppt_x"/>
                                          </p:val>
                                        </p:tav>
                                      </p:tavLst>
                                    </p:anim>
                                    <p:anim calcmode="lin" valueType="num">
                                      <p:cBhvr additive="base">
                                        <p:cTn id="43" dur="500" fill="hold"/>
                                        <p:tgtEl>
                                          <p:spTgt spid="1128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slide 12b.wav"/>
                                        </p:tgtEl>
                                      </p:cMediaNode>
                                    </p:audio>
                                  </p:subTnLst>
                                </p:cTn>
                              </p:par>
                            </p:childTnLst>
                          </p:cTn>
                        </p:par>
                        <p:par>
                          <p:cTn id="44" fill="hold">
                            <p:stCondLst>
                              <p:cond delay="6000"/>
                            </p:stCondLst>
                            <p:childTnLst>
                              <p:par>
                                <p:cTn id="45" presetID="2" presetClass="entr" presetSubtype="8" fill="hold" grpId="0" nodeType="afterEffect">
                                  <p:stCondLst>
                                    <p:cond delay="2000"/>
                                  </p:stCondLst>
                                  <p:childTnLst>
                                    <p:set>
                                      <p:cBhvr>
                                        <p:cTn id="46" dur="1" fill="hold">
                                          <p:stCondLst>
                                            <p:cond delay="0"/>
                                          </p:stCondLst>
                                        </p:cTn>
                                        <p:tgtEl>
                                          <p:spTgt spid="11278"/>
                                        </p:tgtEl>
                                        <p:attrNameLst>
                                          <p:attrName>style.visibility</p:attrName>
                                        </p:attrNameLst>
                                      </p:cBhvr>
                                      <p:to>
                                        <p:strVal val="visible"/>
                                      </p:to>
                                    </p:set>
                                    <p:anim calcmode="lin" valueType="num">
                                      <p:cBhvr additive="base">
                                        <p:cTn id="47" dur="500" fill="hold"/>
                                        <p:tgtEl>
                                          <p:spTgt spid="11278"/>
                                        </p:tgtEl>
                                        <p:attrNameLst>
                                          <p:attrName>ppt_x</p:attrName>
                                        </p:attrNameLst>
                                      </p:cBhvr>
                                      <p:tavLst>
                                        <p:tav tm="0">
                                          <p:val>
                                            <p:strVal val="0-#ppt_w/2"/>
                                          </p:val>
                                        </p:tav>
                                        <p:tav tm="100000">
                                          <p:val>
                                            <p:strVal val="#ppt_x"/>
                                          </p:val>
                                        </p:tav>
                                      </p:tavLst>
                                    </p:anim>
                                    <p:anim calcmode="lin" valueType="num">
                                      <p:cBhvr additive="base">
                                        <p:cTn id="48" dur="500" fill="hold"/>
                                        <p:tgtEl>
                                          <p:spTgt spid="11278"/>
                                        </p:tgtEl>
                                        <p:attrNameLst>
                                          <p:attrName>ppt_y</p:attrName>
                                        </p:attrNameLst>
                                      </p:cBhvr>
                                      <p:tavLst>
                                        <p:tav tm="0">
                                          <p:val>
                                            <p:strVal val="#ppt_y"/>
                                          </p:val>
                                        </p:tav>
                                        <p:tav tm="100000">
                                          <p:val>
                                            <p:strVal val="#ppt_y"/>
                                          </p:val>
                                        </p:tav>
                                      </p:tavLst>
                                    </p:anim>
                                  </p:childTnLst>
                                </p:cTn>
                              </p:par>
                            </p:childTnLst>
                          </p:cTn>
                        </p:par>
                        <p:par>
                          <p:cTn id="49" fill="hold">
                            <p:stCondLst>
                              <p:cond delay="8500"/>
                            </p:stCondLst>
                            <p:childTnLst>
                              <p:par>
                                <p:cTn id="50" presetID="2" presetClass="entr" presetSubtype="12" fill="hold" nodeType="afterEffect">
                                  <p:stCondLst>
                                    <p:cond delay="0"/>
                                  </p:stCondLst>
                                  <p:childTnLst>
                                    <p:set>
                                      <p:cBhvr>
                                        <p:cTn id="51" dur="1" fill="hold">
                                          <p:stCondLst>
                                            <p:cond delay="0"/>
                                          </p:stCondLst>
                                        </p:cTn>
                                        <p:tgtEl>
                                          <p:spTgt spid="11270"/>
                                        </p:tgtEl>
                                        <p:attrNameLst>
                                          <p:attrName>style.visibility</p:attrName>
                                        </p:attrNameLst>
                                      </p:cBhvr>
                                      <p:to>
                                        <p:strVal val="visible"/>
                                      </p:to>
                                    </p:set>
                                    <p:anim calcmode="lin" valueType="num">
                                      <p:cBhvr additive="base">
                                        <p:cTn id="52" dur="500" fill="hold"/>
                                        <p:tgtEl>
                                          <p:spTgt spid="11270"/>
                                        </p:tgtEl>
                                        <p:attrNameLst>
                                          <p:attrName>ppt_x</p:attrName>
                                        </p:attrNameLst>
                                      </p:cBhvr>
                                      <p:tavLst>
                                        <p:tav tm="0">
                                          <p:val>
                                            <p:strVal val="0-#ppt_w/2"/>
                                          </p:val>
                                        </p:tav>
                                        <p:tav tm="100000">
                                          <p:val>
                                            <p:strVal val="#ppt_x"/>
                                          </p:val>
                                        </p:tav>
                                      </p:tavLst>
                                    </p:anim>
                                    <p:anim calcmode="lin" valueType="num">
                                      <p:cBhvr additive="base">
                                        <p:cTn id="53" dur="500" fill="hold"/>
                                        <p:tgtEl>
                                          <p:spTgt spid="11270"/>
                                        </p:tgtEl>
                                        <p:attrNameLst>
                                          <p:attrName>ppt_y</p:attrName>
                                        </p:attrNameLst>
                                      </p:cBhvr>
                                      <p:tavLst>
                                        <p:tav tm="0">
                                          <p:val>
                                            <p:strVal val="1+#ppt_h/2"/>
                                          </p:val>
                                        </p:tav>
                                        <p:tav tm="100000">
                                          <p:val>
                                            <p:strVal val="#ppt_y"/>
                                          </p:val>
                                        </p:tav>
                                      </p:tavLst>
                                    </p:anim>
                                  </p:childTnLst>
                                </p:cTn>
                              </p:par>
                            </p:childTnLst>
                          </p:cTn>
                        </p:par>
                        <p:par>
                          <p:cTn id="54" fill="hold">
                            <p:stCondLst>
                              <p:cond delay="9000"/>
                            </p:stCondLst>
                            <p:childTnLst>
                              <p:par>
                                <p:cTn id="55" presetID="2" presetClass="entr" presetSubtype="12" fill="hold" grpId="0" nodeType="afterEffect">
                                  <p:stCondLst>
                                    <p:cond delay="0"/>
                                  </p:stCondLst>
                                  <p:childTnLst>
                                    <p:set>
                                      <p:cBhvr>
                                        <p:cTn id="56" dur="1" fill="hold">
                                          <p:stCondLst>
                                            <p:cond delay="0"/>
                                          </p:stCondLst>
                                        </p:cTn>
                                        <p:tgtEl>
                                          <p:spTgt spid="11276"/>
                                        </p:tgtEl>
                                        <p:attrNameLst>
                                          <p:attrName>style.visibility</p:attrName>
                                        </p:attrNameLst>
                                      </p:cBhvr>
                                      <p:to>
                                        <p:strVal val="visible"/>
                                      </p:to>
                                    </p:set>
                                    <p:anim calcmode="lin" valueType="num">
                                      <p:cBhvr additive="base">
                                        <p:cTn id="57" dur="500" fill="hold"/>
                                        <p:tgtEl>
                                          <p:spTgt spid="11276"/>
                                        </p:tgtEl>
                                        <p:attrNameLst>
                                          <p:attrName>ppt_x</p:attrName>
                                        </p:attrNameLst>
                                      </p:cBhvr>
                                      <p:tavLst>
                                        <p:tav tm="0">
                                          <p:val>
                                            <p:strVal val="0-#ppt_w/2"/>
                                          </p:val>
                                        </p:tav>
                                        <p:tav tm="100000">
                                          <p:val>
                                            <p:strVal val="#ppt_x"/>
                                          </p:val>
                                        </p:tav>
                                      </p:tavLst>
                                    </p:anim>
                                    <p:anim calcmode="lin" valueType="num">
                                      <p:cBhvr additive="base">
                                        <p:cTn id="58" dur="500" fill="hold"/>
                                        <p:tgtEl>
                                          <p:spTgt spid="11276"/>
                                        </p:tgtEl>
                                        <p:attrNameLst>
                                          <p:attrName>ppt_y</p:attrName>
                                        </p:attrNameLst>
                                      </p:cBhvr>
                                      <p:tavLst>
                                        <p:tav tm="0">
                                          <p:val>
                                            <p:strVal val="1+#ppt_h/2"/>
                                          </p:val>
                                        </p:tav>
                                        <p:tav tm="100000">
                                          <p:val>
                                            <p:strVal val="#ppt_y"/>
                                          </p:val>
                                        </p:tav>
                                      </p:tavLst>
                                    </p:anim>
                                  </p:childTnLst>
                                </p:cTn>
                              </p:par>
                            </p:childTnLst>
                          </p:cTn>
                        </p:par>
                        <p:par>
                          <p:cTn id="59" fill="hold">
                            <p:stCondLst>
                              <p:cond delay="9500"/>
                            </p:stCondLst>
                            <p:childTnLst>
                              <p:par>
                                <p:cTn id="60" presetID="2" presetClass="entr" presetSubtype="12" fill="hold" grpId="0" nodeType="afterEffect">
                                  <p:stCondLst>
                                    <p:cond delay="0"/>
                                  </p:stCondLst>
                                  <p:childTnLst>
                                    <p:set>
                                      <p:cBhvr>
                                        <p:cTn id="61" dur="1" fill="hold">
                                          <p:stCondLst>
                                            <p:cond delay="0"/>
                                          </p:stCondLst>
                                        </p:cTn>
                                        <p:tgtEl>
                                          <p:spTgt spid="11283"/>
                                        </p:tgtEl>
                                        <p:attrNameLst>
                                          <p:attrName>style.visibility</p:attrName>
                                        </p:attrNameLst>
                                      </p:cBhvr>
                                      <p:to>
                                        <p:strVal val="visible"/>
                                      </p:to>
                                    </p:set>
                                    <p:anim calcmode="lin" valueType="num">
                                      <p:cBhvr additive="base">
                                        <p:cTn id="62" dur="500" fill="hold"/>
                                        <p:tgtEl>
                                          <p:spTgt spid="11283"/>
                                        </p:tgtEl>
                                        <p:attrNameLst>
                                          <p:attrName>ppt_x</p:attrName>
                                        </p:attrNameLst>
                                      </p:cBhvr>
                                      <p:tavLst>
                                        <p:tav tm="0">
                                          <p:val>
                                            <p:strVal val="0-#ppt_w/2"/>
                                          </p:val>
                                        </p:tav>
                                        <p:tav tm="100000">
                                          <p:val>
                                            <p:strVal val="#ppt_x"/>
                                          </p:val>
                                        </p:tav>
                                      </p:tavLst>
                                    </p:anim>
                                    <p:anim calcmode="lin" valueType="num">
                                      <p:cBhvr additive="base">
                                        <p:cTn id="63" dur="500" fill="hold"/>
                                        <p:tgtEl>
                                          <p:spTgt spid="112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5" name="slide 12c.wav"/>
                                        </p:tgtEl>
                                      </p:cMediaNode>
                                    </p:audio>
                                  </p:subTnLst>
                                </p:cTn>
                              </p:par>
                            </p:childTnLst>
                          </p:cTn>
                        </p:par>
                        <p:par>
                          <p:cTn id="64" fill="hold">
                            <p:stCondLst>
                              <p:cond delay="10000"/>
                            </p:stCondLst>
                            <p:childTnLst>
                              <p:par>
                                <p:cTn id="65" presetID="2" presetClass="entr" presetSubtype="2" fill="hold" grpId="0" nodeType="afterEffect">
                                  <p:stCondLst>
                                    <p:cond delay="2000"/>
                                  </p:stCondLst>
                                  <p:childTnLst>
                                    <p:set>
                                      <p:cBhvr>
                                        <p:cTn id="66" dur="1" fill="hold">
                                          <p:stCondLst>
                                            <p:cond delay="0"/>
                                          </p:stCondLst>
                                        </p:cTn>
                                        <p:tgtEl>
                                          <p:spTgt spid="11281"/>
                                        </p:tgtEl>
                                        <p:attrNameLst>
                                          <p:attrName>style.visibility</p:attrName>
                                        </p:attrNameLst>
                                      </p:cBhvr>
                                      <p:to>
                                        <p:strVal val="visible"/>
                                      </p:to>
                                    </p:set>
                                    <p:anim calcmode="lin" valueType="num">
                                      <p:cBhvr additive="base">
                                        <p:cTn id="67" dur="500" fill="hold"/>
                                        <p:tgtEl>
                                          <p:spTgt spid="11281"/>
                                        </p:tgtEl>
                                        <p:attrNameLst>
                                          <p:attrName>ppt_x</p:attrName>
                                        </p:attrNameLst>
                                      </p:cBhvr>
                                      <p:tavLst>
                                        <p:tav tm="0">
                                          <p:val>
                                            <p:strVal val="1+#ppt_w/2"/>
                                          </p:val>
                                        </p:tav>
                                        <p:tav tm="100000">
                                          <p:val>
                                            <p:strVal val="#ppt_x"/>
                                          </p:val>
                                        </p:tav>
                                      </p:tavLst>
                                    </p:anim>
                                    <p:anim calcmode="lin" valueType="num">
                                      <p:cBhvr additive="base">
                                        <p:cTn id="68" dur="500" fill="hold"/>
                                        <p:tgtEl>
                                          <p:spTgt spid="11281"/>
                                        </p:tgtEl>
                                        <p:attrNameLst>
                                          <p:attrName>ppt_y</p:attrName>
                                        </p:attrNameLst>
                                      </p:cBhvr>
                                      <p:tavLst>
                                        <p:tav tm="0">
                                          <p:val>
                                            <p:strVal val="#ppt_y"/>
                                          </p:val>
                                        </p:tav>
                                        <p:tav tm="100000">
                                          <p:val>
                                            <p:strVal val="#ppt_y"/>
                                          </p:val>
                                        </p:tav>
                                      </p:tavLst>
                                    </p:anim>
                                  </p:childTnLst>
                                </p:cTn>
                              </p:par>
                            </p:childTnLst>
                          </p:cTn>
                        </p:par>
                        <p:par>
                          <p:cTn id="69" fill="hold">
                            <p:stCondLst>
                              <p:cond delay="12500"/>
                            </p:stCondLst>
                            <p:childTnLst>
                              <p:par>
                                <p:cTn id="70" presetID="2" presetClass="entr" presetSubtype="6" fill="hold" nodeType="afterEffect">
                                  <p:stCondLst>
                                    <p:cond delay="0"/>
                                  </p:stCondLst>
                                  <p:childTnLst>
                                    <p:set>
                                      <p:cBhvr>
                                        <p:cTn id="71" dur="1" fill="hold">
                                          <p:stCondLst>
                                            <p:cond delay="0"/>
                                          </p:stCondLst>
                                        </p:cTn>
                                        <p:tgtEl>
                                          <p:spTgt spid="11273"/>
                                        </p:tgtEl>
                                        <p:attrNameLst>
                                          <p:attrName>style.visibility</p:attrName>
                                        </p:attrNameLst>
                                      </p:cBhvr>
                                      <p:to>
                                        <p:strVal val="visible"/>
                                      </p:to>
                                    </p:set>
                                    <p:anim calcmode="lin" valueType="num">
                                      <p:cBhvr additive="base">
                                        <p:cTn id="72" dur="500" fill="hold"/>
                                        <p:tgtEl>
                                          <p:spTgt spid="11273"/>
                                        </p:tgtEl>
                                        <p:attrNameLst>
                                          <p:attrName>ppt_x</p:attrName>
                                        </p:attrNameLst>
                                      </p:cBhvr>
                                      <p:tavLst>
                                        <p:tav tm="0">
                                          <p:val>
                                            <p:strVal val="1+#ppt_w/2"/>
                                          </p:val>
                                        </p:tav>
                                        <p:tav tm="100000">
                                          <p:val>
                                            <p:strVal val="#ppt_x"/>
                                          </p:val>
                                        </p:tav>
                                      </p:tavLst>
                                    </p:anim>
                                    <p:anim calcmode="lin" valueType="num">
                                      <p:cBhvr additive="base">
                                        <p:cTn id="73" dur="500" fill="hold"/>
                                        <p:tgtEl>
                                          <p:spTgt spid="11273"/>
                                        </p:tgtEl>
                                        <p:attrNameLst>
                                          <p:attrName>ppt_y</p:attrName>
                                        </p:attrNameLst>
                                      </p:cBhvr>
                                      <p:tavLst>
                                        <p:tav tm="0">
                                          <p:val>
                                            <p:strVal val="1+#ppt_h/2"/>
                                          </p:val>
                                        </p:tav>
                                        <p:tav tm="100000">
                                          <p:val>
                                            <p:strVal val="#ppt_y"/>
                                          </p:val>
                                        </p:tav>
                                      </p:tavLst>
                                    </p:anim>
                                  </p:childTnLst>
                                </p:cTn>
                              </p:par>
                            </p:childTnLst>
                          </p:cTn>
                        </p:par>
                        <p:par>
                          <p:cTn id="74" fill="hold">
                            <p:stCondLst>
                              <p:cond delay="13000"/>
                            </p:stCondLst>
                            <p:childTnLst>
                              <p:par>
                                <p:cTn id="75" presetID="2" presetClass="entr" presetSubtype="6" fill="hold" grpId="0" nodeType="afterEffect">
                                  <p:stCondLst>
                                    <p:cond delay="0"/>
                                  </p:stCondLst>
                                  <p:childTnLst>
                                    <p:set>
                                      <p:cBhvr>
                                        <p:cTn id="76" dur="1" fill="hold">
                                          <p:stCondLst>
                                            <p:cond delay="0"/>
                                          </p:stCondLst>
                                        </p:cTn>
                                        <p:tgtEl>
                                          <p:spTgt spid="11280"/>
                                        </p:tgtEl>
                                        <p:attrNameLst>
                                          <p:attrName>style.visibility</p:attrName>
                                        </p:attrNameLst>
                                      </p:cBhvr>
                                      <p:to>
                                        <p:strVal val="visible"/>
                                      </p:to>
                                    </p:set>
                                    <p:anim calcmode="lin" valueType="num">
                                      <p:cBhvr additive="base">
                                        <p:cTn id="77" dur="500" fill="hold"/>
                                        <p:tgtEl>
                                          <p:spTgt spid="11280"/>
                                        </p:tgtEl>
                                        <p:attrNameLst>
                                          <p:attrName>ppt_x</p:attrName>
                                        </p:attrNameLst>
                                      </p:cBhvr>
                                      <p:tavLst>
                                        <p:tav tm="0">
                                          <p:val>
                                            <p:strVal val="1+#ppt_w/2"/>
                                          </p:val>
                                        </p:tav>
                                        <p:tav tm="100000">
                                          <p:val>
                                            <p:strVal val="#ppt_x"/>
                                          </p:val>
                                        </p:tav>
                                      </p:tavLst>
                                    </p:anim>
                                    <p:anim calcmode="lin" valueType="num">
                                      <p:cBhvr additive="base">
                                        <p:cTn id="78" dur="500" fill="hold"/>
                                        <p:tgtEl>
                                          <p:spTgt spid="11280"/>
                                        </p:tgtEl>
                                        <p:attrNameLst>
                                          <p:attrName>ppt_y</p:attrName>
                                        </p:attrNameLst>
                                      </p:cBhvr>
                                      <p:tavLst>
                                        <p:tav tm="0">
                                          <p:val>
                                            <p:strVal val="1+#ppt_h/2"/>
                                          </p:val>
                                        </p:tav>
                                        <p:tav tm="100000">
                                          <p:val>
                                            <p:strVal val="#ppt_y"/>
                                          </p:val>
                                        </p:tav>
                                      </p:tavLst>
                                    </p:anim>
                                  </p:childTnLst>
                                </p:cTn>
                              </p:par>
                            </p:childTnLst>
                          </p:cTn>
                        </p:par>
                        <p:par>
                          <p:cTn id="79" fill="hold">
                            <p:stCondLst>
                              <p:cond delay="13500"/>
                            </p:stCondLst>
                            <p:childTnLst>
                              <p:par>
                                <p:cTn id="80" presetID="2" presetClass="entr" presetSubtype="6" fill="hold" grpId="0" nodeType="afterEffect">
                                  <p:stCondLst>
                                    <p:cond delay="0"/>
                                  </p:stCondLst>
                                  <p:childTnLst>
                                    <p:set>
                                      <p:cBhvr>
                                        <p:cTn id="81" dur="1" fill="hold">
                                          <p:stCondLst>
                                            <p:cond delay="0"/>
                                          </p:stCondLst>
                                        </p:cTn>
                                        <p:tgtEl>
                                          <p:spTgt spid="11285"/>
                                        </p:tgtEl>
                                        <p:attrNameLst>
                                          <p:attrName>style.visibility</p:attrName>
                                        </p:attrNameLst>
                                      </p:cBhvr>
                                      <p:to>
                                        <p:strVal val="visible"/>
                                      </p:to>
                                    </p:set>
                                    <p:anim calcmode="lin" valueType="num">
                                      <p:cBhvr additive="base">
                                        <p:cTn id="82" dur="500" fill="hold"/>
                                        <p:tgtEl>
                                          <p:spTgt spid="11285"/>
                                        </p:tgtEl>
                                        <p:attrNameLst>
                                          <p:attrName>ppt_x</p:attrName>
                                        </p:attrNameLst>
                                      </p:cBhvr>
                                      <p:tavLst>
                                        <p:tav tm="0">
                                          <p:val>
                                            <p:strVal val="1+#ppt_w/2"/>
                                          </p:val>
                                        </p:tav>
                                        <p:tav tm="100000">
                                          <p:val>
                                            <p:strVal val="#ppt_x"/>
                                          </p:val>
                                        </p:tav>
                                      </p:tavLst>
                                    </p:anim>
                                    <p:anim calcmode="lin" valueType="num">
                                      <p:cBhvr additive="base">
                                        <p:cTn id="83" dur="500" fill="hold"/>
                                        <p:tgtEl>
                                          <p:spTgt spid="1128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6" name="slide 12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1" grpId="0" animBg="1"/>
      <p:bldP spid="11279" grpId="0" animBg="1"/>
      <p:bldP spid="11278" grpId="0" animBg="1"/>
      <p:bldP spid="11277" grpId="0" animBg="1"/>
      <p:bldP spid="11274" grpId="0" autoUpdateAnimBg="0"/>
      <p:bldP spid="11275" grpId="0" autoUpdateAnimBg="0"/>
      <p:bldP spid="11276" grpId="0" autoUpdateAnimBg="0"/>
      <p:bldP spid="11280" grpId="0" autoUpdateAnimBg="0"/>
      <p:bldP spid="11282" grpId="0" autoUpdateAnimBg="0"/>
      <p:bldP spid="11283" grpId="0" autoUpdateAnimBg="0"/>
      <p:bldP spid="11284" grpId="0" autoUpdateAnimBg="0"/>
      <p:bldP spid="1128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609600" y="1447800"/>
            <a:ext cx="7848600" cy="3054350"/>
          </a:xfrm>
          <a:prstGeom prst="rect">
            <a:avLst/>
          </a:prstGeom>
          <a:noFill/>
          <a:ln w="9525">
            <a:noFill/>
            <a:miter lim="800000"/>
            <a:headEnd/>
            <a:tailEnd/>
          </a:ln>
          <a:effectLst/>
        </p:spPr>
        <p:txBody>
          <a:bodyPr>
            <a:spAutoFit/>
          </a:bodyPr>
          <a:lstStyle/>
          <a:p>
            <a:pPr>
              <a:lnSpc>
                <a:spcPct val="120000"/>
              </a:lnSpc>
              <a:spcBef>
                <a:spcPct val="50000"/>
              </a:spcBef>
            </a:pPr>
            <a:r>
              <a:rPr lang="en-US" sz="5400"/>
              <a:t>Decimals can also be shown on the place value chart.</a:t>
            </a:r>
          </a:p>
        </p:txBody>
      </p:sp>
      <p:sp>
        <p:nvSpPr>
          <p:cNvPr id="102403" name="AutoShape 3" descr="Bouquet">
            <a:hlinkClick r:id="rId2" action="ppaction://hlinksldjump" highlightClick="1"/>
          </p:cNvPr>
          <p:cNvSpPr>
            <a:spLocks noChangeArrowheads="1"/>
          </p:cNvSpPr>
          <p:nvPr/>
        </p:nvSpPr>
        <p:spPr bwMode="auto">
          <a:xfrm>
            <a:off x="8305800" y="6172200"/>
            <a:ext cx="685800" cy="381000"/>
          </a:xfrm>
          <a:prstGeom prst="actionButtonForwardNext">
            <a:avLst/>
          </a:prstGeom>
          <a:blipFill dpi="0" rotWithShape="0">
            <a:blip r:embed="rId3" cstate="print"/>
            <a:srcRect/>
            <a:tile tx="0" ty="0" sx="100000" sy="100000" flip="none" algn="tl"/>
          </a:blipFill>
          <a:ln w="12700">
            <a:solidFill>
              <a:schemeClr val="tx1"/>
            </a:solidFill>
            <a:miter lim="800000"/>
            <a:headEnd/>
            <a:tailEnd/>
          </a:ln>
          <a:effectLst/>
        </p:spPr>
        <p:txBody>
          <a:bodyPr wrap="none" anchor="ctr"/>
          <a:lstStyle/>
          <a:p>
            <a:endParaRPr lang="en-US"/>
          </a:p>
        </p:txBody>
      </p:sp>
      <p:sp>
        <p:nvSpPr>
          <p:cNvPr id="102404" name="AutoShape 4" descr="Bouquet">
            <a:hlinkClick r:id="rId4"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3" cstate="print"/>
            <a:srcRect/>
            <a:tile tx="0" ty="0" sx="100000" sy="100000" flip="none" algn="tl"/>
          </a:blipFill>
          <a:ln w="12700">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4578350" y="609600"/>
            <a:ext cx="4102100" cy="6013450"/>
          </a:xfrm>
          <a:prstGeom prst="rect">
            <a:avLst/>
          </a:prstGeom>
          <a:solidFill>
            <a:srgbClr val="66FF99"/>
          </a:solidFill>
          <a:ln w="12700">
            <a:solidFill>
              <a:schemeClr val="tx1"/>
            </a:solidFill>
            <a:miter lim="800000"/>
            <a:headEnd/>
            <a:tailEnd/>
          </a:ln>
          <a:effectLst/>
        </p:spPr>
        <p:txBody>
          <a:bodyPr wrap="none" anchor="ctr"/>
          <a:lstStyle/>
          <a:p>
            <a:endParaRPr lang="en-US"/>
          </a:p>
        </p:txBody>
      </p:sp>
      <p:sp>
        <p:nvSpPr>
          <p:cNvPr id="8195" name="Rectangle 3"/>
          <p:cNvSpPr>
            <a:spLocks noChangeArrowheads="1"/>
          </p:cNvSpPr>
          <p:nvPr/>
        </p:nvSpPr>
        <p:spPr bwMode="auto">
          <a:xfrm>
            <a:off x="387350" y="609600"/>
            <a:ext cx="4102100" cy="6013450"/>
          </a:xfrm>
          <a:prstGeom prst="rect">
            <a:avLst/>
          </a:prstGeom>
          <a:solidFill>
            <a:srgbClr val="CC99FF"/>
          </a:solidFill>
          <a:ln w="12700">
            <a:solidFill>
              <a:schemeClr val="tx1"/>
            </a:solidFill>
            <a:miter lim="800000"/>
            <a:headEnd/>
            <a:tailEnd/>
          </a:ln>
          <a:effectLst/>
        </p:spPr>
        <p:txBody>
          <a:bodyPr wrap="none" anchor="ctr"/>
          <a:lstStyle/>
          <a:p>
            <a:endParaRPr lang="en-US"/>
          </a:p>
        </p:txBody>
      </p:sp>
      <p:graphicFrame>
        <p:nvGraphicFramePr>
          <p:cNvPr id="8196" name="Object 4"/>
          <p:cNvGraphicFramePr>
            <a:graphicFrameLocks/>
          </p:cNvGraphicFramePr>
          <p:nvPr/>
        </p:nvGraphicFramePr>
        <p:xfrm>
          <a:off x="381000" y="609600"/>
          <a:ext cx="8305800" cy="3824288"/>
        </p:xfrm>
        <a:graphic>
          <a:graphicData uri="http://schemas.openxmlformats.org/presentationml/2006/ole">
            <p:oleObj spid="_x0000_s8196" name="Worksheet" r:id="rId6" imgW="5191444" imgH="2534014" progId="Excel.Sheet.8">
              <p:embed/>
            </p:oleObj>
          </a:graphicData>
        </a:graphic>
      </p:graphicFrame>
      <p:sp>
        <p:nvSpPr>
          <p:cNvPr id="8197" name="Rectangle 5"/>
          <p:cNvSpPr>
            <a:spLocks noChangeArrowheads="1"/>
          </p:cNvSpPr>
          <p:nvPr/>
        </p:nvSpPr>
        <p:spPr bwMode="auto">
          <a:xfrm>
            <a:off x="381000" y="4495800"/>
            <a:ext cx="4114800" cy="2041525"/>
          </a:xfrm>
          <a:prstGeom prst="rect">
            <a:avLst/>
          </a:prstGeom>
          <a:noFill/>
          <a:ln w="9525">
            <a:noFill/>
            <a:miter lim="800000"/>
            <a:headEnd/>
            <a:tailEnd/>
          </a:ln>
          <a:effectLst/>
        </p:spPr>
        <p:txBody>
          <a:bodyPr lIns="92075" tIns="46038" rIns="92075" bIns="46038">
            <a:spAutoFit/>
          </a:bodyPr>
          <a:lstStyle/>
          <a:p>
            <a:pPr algn="l">
              <a:spcBef>
                <a:spcPct val="50000"/>
              </a:spcBef>
            </a:pPr>
            <a:r>
              <a:rPr lang="en-US" sz="3200"/>
              <a:t>Everything to the </a:t>
            </a:r>
            <a:r>
              <a:rPr lang="en-US" sz="3200" i="1">
                <a:solidFill>
                  <a:srgbClr val="FF0000"/>
                </a:solidFill>
              </a:rPr>
              <a:t>left</a:t>
            </a:r>
            <a:r>
              <a:rPr lang="en-US" sz="3200"/>
              <a:t> of the decimal point is a </a:t>
            </a:r>
            <a:r>
              <a:rPr lang="en-US" sz="3200">
                <a:solidFill>
                  <a:srgbClr val="FF0000"/>
                </a:solidFill>
              </a:rPr>
              <a:t>WHOLE</a:t>
            </a:r>
            <a:r>
              <a:rPr lang="en-US" sz="3200"/>
              <a:t> number.</a:t>
            </a:r>
          </a:p>
        </p:txBody>
      </p:sp>
      <p:sp>
        <p:nvSpPr>
          <p:cNvPr id="8198" name="Rectangle 6"/>
          <p:cNvSpPr>
            <a:spLocks noChangeArrowheads="1"/>
          </p:cNvSpPr>
          <p:nvPr/>
        </p:nvSpPr>
        <p:spPr bwMode="auto">
          <a:xfrm>
            <a:off x="4648200" y="4419600"/>
            <a:ext cx="4038600" cy="2041525"/>
          </a:xfrm>
          <a:prstGeom prst="rect">
            <a:avLst/>
          </a:prstGeom>
          <a:noFill/>
          <a:ln w="9525">
            <a:noFill/>
            <a:miter lim="800000"/>
            <a:headEnd/>
            <a:tailEnd/>
          </a:ln>
          <a:effectLst/>
        </p:spPr>
        <p:txBody>
          <a:bodyPr lIns="92075" tIns="46038" rIns="92075" bIns="46038">
            <a:spAutoFit/>
          </a:bodyPr>
          <a:lstStyle/>
          <a:p>
            <a:pPr algn="l">
              <a:spcBef>
                <a:spcPct val="50000"/>
              </a:spcBef>
            </a:pPr>
            <a:r>
              <a:rPr lang="en-US" sz="3200"/>
              <a:t>Everything to the </a:t>
            </a:r>
            <a:r>
              <a:rPr lang="en-US" sz="3200" i="1">
                <a:solidFill>
                  <a:schemeClr val="accent2"/>
                </a:solidFill>
              </a:rPr>
              <a:t>right</a:t>
            </a:r>
            <a:r>
              <a:rPr lang="en-US" sz="3200"/>
              <a:t> of the decimal point is </a:t>
            </a:r>
            <a:r>
              <a:rPr lang="en-US" sz="3200">
                <a:solidFill>
                  <a:schemeClr val="accent2"/>
                </a:solidFill>
              </a:rPr>
              <a:t>PART</a:t>
            </a:r>
            <a:r>
              <a:rPr lang="en-US" sz="3200"/>
              <a:t> of a whole.</a:t>
            </a:r>
          </a:p>
        </p:txBody>
      </p:sp>
      <p:sp>
        <p:nvSpPr>
          <p:cNvPr id="8199" name="AutoShape 7" descr="Bouquet">
            <a:hlinkClick r:id="rId7" action="ppaction://hlinksldjump" highlightClick="1"/>
          </p:cNvPr>
          <p:cNvSpPr>
            <a:spLocks noChangeArrowheads="1"/>
          </p:cNvSpPr>
          <p:nvPr/>
        </p:nvSpPr>
        <p:spPr bwMode="auto">
          <a:xfrm>
            <a:off x="8305800" y="152400"/>
            <a:ext cx="685800" cy="381000"/>
          </a:xfrm>
          <a:prstGeom prst="actionButtonForwardNext">
            <a:avLst/>
          </a:prstGeom>
          <a:blipFill dpi="0" rotWithShape="0">
            <a:blip r:embed="rId8" cstate="print"/>
            <a:srcRect/>
            <a:tile tx="0" ty="0" sx="100000" sy="100000" flip="none" algn="tl"/>
          </a:blipFill>
          <a:ln w="12700">
            <a:solidFill>
              <a:schemeClr val="tx1"/>
            </a:solidFill>
            <a:miter lim="800000"/>
            <a:headEnd/>
            <a:tailEnd/>
          </a:ln>
          <a:effectLst/>
        </p:spPr>
        <p:txBody>
          <a:bodyPr wrap="none" anchor="ctr"/>
          <a:lstStyle/>
          <a:p>
            <a:endParaRPr lang="en-US"/>
          </a:p>
        </p:txBody>
      </p:sp>
      <p:sp>
        <p:nvSpPr>
          <p:cNvPr id="8200" name="AutoShape 8" descr="Bouquet">
            <a:hlinkClick r:id="rId9" action="ppaction://hlinksldjump" highlightClick="1"/>
          </p:cNvPr>
          <p:cNvSpPr>
            <a:spLocks noChangeArrowheads="1"/>
          </p:cNvSpPr>
          <p:nvPr/>
        </p:nvSpPr>
        <p:spPr bwMode="auto">
          <a:xfrm>
            <a:off x="228600" y="152400"/>
            <a:ext cx="685800" cy="381000"/>
          </a:xfrm>
          <a:prstGeom prst="actionButtonBackPrevious">
            <a:avLst/>
          </a:prstGeom>
          <a:blipFill dpi="0" rotWithShape="0">
            <a:blip r:embed="rId8" cstate="print"/>
            <a:srcRect/>
            <a:tile tx="0" ty="0" sx="100000" sy="100000" flip="none" algn="tl"/>
          </a:blipFill>
          <a:ln w="12700">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up)">
                                      <p:cBhvr>
                                        <p:cTn id="7" dur="500"/>
                                        <p:tgtEl>
                                          <p:spTgt spid="819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wipe(up)">
                                      <p:cBhvr>
                                        <p:cTn id="11" dur="500"/>
                                        <p:tgtEl>
                                          <p:spTgt spid="8194"/>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8197"/>
                                        </p:tgtEl>
                                        <p:attrNameLst>
                                          <p:attrName>style.visibility</p:attrName>
                                        </p:attrNameLst>
                                      </p:cBhvr>
                                      <p:to>
                                        <p:strVal val="visible"/>
                                      </p:to>
                                    </p:set>
                                    <p:anim calcmode="lin" valueType="num">
                                      <p:cBhvr additive="base">
                                        <p:cTn id="15" dur="500" fill="hold"/>
                                        <p:tgtEl>
                                          <p:spTgt spid="8197"/>
                                        </p:tgtEl>
                                        <p:attrNameLst>
                                          <p:attrName>ppt_x</p:attrName>
                                        </p:attrNameLst>
                                      </p:cBhvr>
                                      <p:tavLst>
                                        <p:tav tm="0">
                                          <p:val>
                                            <p:strVal val="0-#ppt_w/2"/>
                                          </p:val>
                                        </p:tav>
                                        <p:tav tm="100000">
                                          <p:val>
                                            <p:strVal val="#ppt_x"/>
                                          </p:val>
                                        </p:tav>
                                      </p:tavLst>
                                    </p:anim>
                                    <p:anim calcmode="lin" valueType="num">
                                      <p:cBhvr additive="base">
                                        <p:cTn id="16" dur="500" fill="hold"/>
                                        <p:tgtEl>
                                          <p:spTgt spid="819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slide 14a.wav"/>
                                        </p:tgtEl>
                                      </p:cMediaNode>
                                    </p:audio>
                                  </p:subTnLst>
                                </p:cTn>
                              </p:par>
                            </p:childTnLst>
                          </p:cTn>
                        </p:par>
                        <p:par>
                          <p:cTn id="17" fill="hold">
                            <p:stCondLst>
                              <p:cond delay="1500"/>
                            </p:stCondLst>
                            <p:childTnLst>
                              <p:par>
                                <p:cTn id="18" presetID="2" presetClass="entr" presetSubtype="2" fill="hold" grpId="0" nodeType="afterEffect">
                                  <p:stCondLst>
                                    <p:cond delay="3000"/>
                                  </p:stCondLst>
                                  <p:childTnLst>
                                    <p:set>
                                      <p:cBhvr>
                                        <p:cTn id="19" dur="1" fill="hold">
                                          <p:stCondLst>
                                            <p:cond delay="0"/>
                                          </p:stCondLst>
                                        </p:cTn>
                                        <p:tgtEl>
                                          <p:spTgt spid="8198"/>
                                        </p:tgtEl>
                                        <p:attrNameLst>
                                          <p:attrName>style.visibility</p:attrName>
                                        </p:attrNameLst>
                                      </p:cBhvr>
                                      <p:to>
                                        <p:strVal val="visible"/>
                                      </p:to>
                                    </p:set>
                                    <p:anim calcmode="lin" valueType="num">
                                      <p:cBhvr additive="base">
                                        <p:cTn id="20" dur="500" fill="hold"/>
                                        <p:tgtEl>
                                          <p:spTgt spid="8198"/>
                                        </p:tgtEl>
                                        <p:attrNameLst>
                                          <p:attrName>ppt_x</p:attrName>
                                        </p:attrNameLst>
                                      </p:cBhvr>
                                      <p:tavLst>
                                        <p:tav tm="0">
                                          <p:val>
                                            <p:strVal val="1+#ppt_w/2"/>
                                          </p:val>
                                        </p:tav>
                                        <p:tav tm="100000">
                                          <p:val>
                                            <p:strVal val="#ppt_x"/>
                                          </p:val>
                                        </p:tav>
                                      </p:tavLst>
                                    </p:anim>
                                    <p:anim calcmode="lin" valueType="num">
                                      <p:cBhvr additive="base">
                                        <p:cTn id="21" dur="500" fill="hold"/>
                                        <p:tgtEl>
                                          <p:spTgt spid="819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5" name="slide 14b.wav"/>
                                        </p:tgtEl>
                                      </p:cMediaNode>
                                    </p:audio>
                                  </p:subTnLst>
                                </p:cTn>
                              </p:par>
                            </p:childTnLst>
                          </p:cTn>
                        </p:par>
                        <p:par>
                          <p:cTn id="22" fill="hold">
                            <p:stCondLst>
                              <p:cond delay="5000"/>
                            </p:stCondLst>
                            <p:childTnLst>
                              <p:par>
                                <p:cTn id="23" presetID="5" presetClass="entr" presetSubtype="5" fill="hold" nodeType="afterEffect">
                                  <p:stCondLst>
                                    <p:cond delay="3000"/>
                                  </p:stCondLst>
                                  <p:childTnLst>
                                    <p:set>
                                      <p:cBhvr>
                                        <p:cTn id="24" dur="1" fill="hold">
                                          <p:stCondLst>
                                            <p:cond delay="0"/>
                                          </p:stCondLst>
                                        </p:cTn>
                                        <p:tgtEl>
                                          <p:spTgt spid="8196"/>
                                        </p:tgtEl>
                                        <p:attrNameLst>
                                          <p:attrName>style.visibility</p:attrName>
                                        </p:attrNameLst>
                                      </p:cBhvr>
                                      <p:to>
                                        <p:strVal val="visible"/>
                                      </p:to>
                                    </p:set>
                                    <p:animEffect transition="in" filter="checkerboard(down)">
                                      <p:cBhvr>
                                        <p:cTn id="25"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P spid="8195" grpId="0" animBg="1"/>
      <p:bldP spid="8197" grpId="0" autoUpdateAnimBg="0"/>
      <p:bldP spid="819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0482" name="Object 2"/>
          <p:cNvGraphicFramePr>
            <a:graphicFrameLocks/>
          </p:cNvGraphicFramePr>
          <p:nvPr/>
        </p:nvGraphicFramePr>
        <p:xfrm>
          <a:off x="1835150" y="928688"/>
          <a:ext cx="5435600" cy="3322637"/>
        </p:xfrm>
        <a:graphic>
          <a:graphicData uri="http://schemas.openxmlformats.org/presentationml/2006/ole">
            <p:oleObj spid="_x0000_s20482" name="Worksheet" r:id="rId4" imgW="5191444" imgH="3162833" progId="Excel.Sheet.8">
              <p:embed/>
            </p:oleObj>
          </a:graphicData>
        </a:graphic>
      </p:graphicFrame>
      <p:sp>
        <p:nvSpPr>
          <p:cNvPr id="20483" name="Text Box 3"/>
          <p:cNvSpPr txBox="1">
            <a:spLocks noChangeArrowheads="1"/>
          </p:cNvSpPr>
          <p:nvPr/>
        </p:nvSpPr>
        <p:spPr bwMode="auto">
          <a:xfrm>
            <a:off x="1828800" y="4419600"/>
            <a:ext cx="5562600" cy="457200"/>
          </a:xfrm>
          <a:prstGeom prst="rect">
            <a:avLst/>
          </a:prstGeom>
          <a:noFill/>
          <a:ln w="12700">
            <a:noFill/>
            <a:miter lim="800000"/>
            <a:headEnd type="none" w="sm" len="sm"/>
            <a:tailEnd type="none" w="sm" len="sm"/>
          </a:ln>
          <a:effectLst/>
        </p:spPr>
        <p:txBody>
          <a:bodyPr>
            <a:spAutoFit/>
          </a:bodyPr>
          <a:lstStyle/>
          <a:p>
            <a:pPr algn="l">
              <a:spcBef>
                <a:spcPct val="50000"/>
              </a:spcBef>
            </a:pPr>
            <a:r>
              <a:rPr lang="en-US"/>
              <a:t>This shows 14 (fourteen) spiders.</a:t>
            </a:r>
          </a:p>
        </p:txBody>
      </p:sp>
      <p:graphicFrame>
        <p:nvGraphicFramePr>
          <p:cNvPr id="20484" name="Rectangle 4"/>
          <p:cNvGraphicFramePr>
            <a:graphicFrameLocks/>
          </p:cNvGraphicFramePr>
          <p:nvPr/>
        </p:nvGraphicFramePr>
        <p:xfrm>
          <a:off x="1828800" y="914400"/>
          <a:ext cx="6096000" cy="4064000"/>
        </p:xfrm>
        <a:graphic>
          <a:graphicData uri="http://schemas.openxmlformats.org/presentationml/2006/ole">
            <p:oleObj spid="_x0000_s20484" name="Clip" r:id="rId5" imgW="0" imgH="0" progId="MS_ClipArt_Gallery.2">
              <p:embed/>
            </p:oleObj>
          </a:graphicData>
        </a:graphic>
      </p:graphicFrame>
      <p:pic>
        <p:nvPicPr>
          <p:cNvPr id="20486"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676400" y="4953000"/>
            <a:ext cx="5715000" cy="1093788"/>
          </a:xfrm>
          <a:prstGeom prst="rect">
            <a:avLst/>
          </a:prstGeom>
          <a:noFill/>
          <a:ln w="12700">
            <a:noFill/>
            <a:miter lim="800000"/>
            <a:headEnd type="none" w="sm" len="sm"/>
            <a:tailEnd type="none" w="sm" len="sm"/>
          </a:ln>
          <a:effectLst/>
        </p:spPr>
      </p:pic>
      <p:sp>
        <p:nvSpPr>
          <p:cNvPr id="20487" name="AutoShape 7" descr="Bouquet">
            <a:hlinkClick r:id="rId7" action="ppaction://hlinksldjump" highlightClick="1"/>
          </p:cNvPr>
          <p:cNvSpPr>
            <a:spLocks noChangeArrowheads="1"/>
          </p:cNvSpPr>
          <p:nvPr/>
        </p:nvSpPr>
        <p:spPr bwMode="auto">
          <a:xfrm>
            <a:off x="8305800" y="6172200"/>
            <a:ext cx="685800" cy="381000"/>
          </a:xfrm>
          <a:prstGeom prst="actionButtonForwardNext">
            <a:avLst/>
          </a:prstGeom>
          <a:blipFill dpi="0" rotWithShape="0">
            <a:blip r:embed="rId8" cstate="print"/>
            <a:srcRect/>
            <a:tile tx="0" ty="0" sx="100000" sy="100000" flip="none" algn="tl"/>
          </a:blipFill>
          <a:ln w="12700">
            <a:solidFill>
              <a:schemeClr val="tx1"/>
            </a:solidFill>
            <a:miter lim="800000"/>
            <a:headEnd/>
            <a:tailEnd/>
          </a:ln>
          <a:effectLst/>
        </p:spPr>
        <p:txBody>
          <a:bodyPr wrap="none" anchor="ctr"/>
          <a:lstStyle/>
          <a:p>
            <a:endParaRPr lang="en-US"/>
          </a:p>
        </p:txBody>
      </p:sp>
      <p:sp>
        <p:nvSpPr>
          <p:cNvPr id="20488" name="AutoShape 8" descr="Bouquet">
            <a:hlinkClick r:id="rId9"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8" cstate="print"/>
            <a:srcRect/>
            <a:tile tx="0" ty="0" sx="100000" sy="100000" flip="none" algn="tl"/>
          </a:blipFill>
          <a:ln w="12700">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0"/>
                                  </p:stCondLst>
                                  <p:childTnLst>
                                    <p:set>
                                      <p:cBhvr>
                                        <p:cTn id="6" dur="1" fill="hold">
                                          <p:stCondLst>
                                            <p:cond delay="0"/>
                                          </p:stCondLst>
                                        </p:cTn>
                                        <p:tgtEl>
                                          <p:spTgt spid="20486"/>
                                        </p:tgtEl>
                                        <p:attrNameLst>
                                          <p:attrName>style.visibility</p:attrName>
                                        </p:attrNameLst>
                                      </p:cBhvr>
                                      <p:to>
                                        <p:strVal val="visible"/>
                                      </p:to>
                                    </p:set>
                                    <p:anim calcmode="lin" valueType="num">
                                      <p:cBhvr>
                                        <p:cTn id="7" dur="500" fill="hold"/>
                                        <p:tgtEl>
                                          <p:spTgt spid="20486"/>
                                        </p:tgtEl>
                                        <p:attrNameLst>
                                          <p:attrName>ppt_w</p:attrName>
                                        </p:attrNameLst>
                                      </p:cBhvr>
                                      <p:tavLst>
                                        <p:tav tm="0">
                                          <p:val>
                                            <p:strVal val="2/3*#ppt_w"/>
                                          </p:val>
                                        </p:tav>
                                        <p:tav tm="100000">
                                          <p:val>
                                            <p:strVal val="#ppt_w"/>
                                          </p:val>
                                        </p:tav>
                                      </p:tavLst>
                                    </p:anim>
                                    <p:anim calcmode="lin" valueType="num">
                                      <p:cBhvr>
                                        <p:cTn id="8" dur="500" fill="hold"/>
                                        <p:tgtEl>
                                          <p:spTgt spid="2048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146" name="Object 2"/>
          <p:cNvGraphicFramePr>
            <a:graphicFrameLocks/>
          </p:cNvGraphicFramePr>
          <p:nvPr/>
        </p:nvGraphicFramePr>
        <p:xfrm>
          <a:off x="1828800" y="381000"/>
          <a:ext cx="5435600" cy="3322638"/>
        </p:xfrm>
        <a:graphic>
          <a:graphicData uri="http://schemas.openxmlformats.org/presentationml/2006/ole">
            <p:oleObj spid="_x0000_s6146" name="Worksheet" r:id="rId4" imgW="5191444" imgH="3162833" progId="Excel.Sheet.8">
              <p:embed/>
            </p:oleObj>
          </a:graphicData>
        </a:graphic>
      </p:graphicFrame>
      <p:sp>
        <p:nvSpPr>
          <p:cNvPr id="6147" name="Text Box 3"/>
          <p:cNvSpPr txBox="1">
            <a:spLocks noChangeArrowheads="1"/>
          </p:cNvSpPr>
          <p:nvPr/>
        </p:nvSpPr>
        <p:spPr bwMode="auto">
          <a:xfrm>
            <a:off x="914400" y="3962400"/>
            <a:ext cx="7620000" cy="457200"/>
          </a:xfrm>
          <a:prstGeom prst="rect">
            <a:avLst/>
          </a:prstGeom>
          <a:noFill/>
          <a:ln w="12700">
            <a:noFill/>
            <a:miter lim="800000"/>
            <a:headEnd type="none" w="sm" len="sm"/>
            <a:tailEnd type="none" w="sm" len="sm"/>
          </a:ln>
          <a:effectLst/>
        </p:spPr>
        <p:txBody>
          <a:bodyPr>
            <a:spAutoFit/>
          </a:bodyPr>
          <a:lstStyle/>
          <a:p>
            <a:pPr algn="l">
              <a:spcBef>
                <a:spcPct val="50000"/>
              </a:spcBef>
            </a:pPr>
            <a:r>
              <a:rPr lang="en-US"/>
              <a:t>This shows 115 (one hundred fifteen) candy-corns.</a:t>
            </a:r>
          </a:p>
        </p:txBody>
      </p:sp>
      <p:sp>
        <p:nvSpPr>
          <p:cNvPr id="6149" name="Text Box 5"/>
          <p:cNvSpPr txBox="1">
            <a:spLocks noChangeArrowheads="1"/>
          </p:cNvSpPr>
          <p:nvPr/>
        </p:nvSpPr>
        <p:spPr bwMode="auto">
          <a:xfrm>
            <a:off x="6096000" y="6324600"/>
            <a:ext cx="2667000" cy="336550"/>
          </a:xfrm>
          <a:prstGeom prst="rect">
            <a:avLst/>
          </a:prstGeom>
          <a:noFill/>
          <a:ln w="12700">
            <a:noFill/>
            <a:miter lim="800000"/>
            <a:headEnd type="none" w="sm" len="sm"/>
            <a:tailEnd type="none" w="sm" len="sm"/>
          </a:ln>
          <a:effectLst/>
        </p:spPr>
        <p:txBody>
          <a:bodyPr>
            <a:spAutoFit/>
          </a:bodyPr>
          <a:lstStyle/>
          <a:p>
            <a:pPr algn="l">
              <a:spcBef>
                <a:spcPct val="50000"/>
              </a:spcBef>
            </a:pPr>
            <a:r>
              <a:rPr lang="en-US" sz="1600"/>
              <a:t>Really! Count them.</a:t>
            </a:r>
            <a:endParaRPr lang="en-US">
              <a:latin typeface="Times New Roman" charset="0"/>
            </a:endParaRPr>
          </a:p>
        </p:txBody>
      </p:sp>
      <p:pic>
        <p:nvPicPr>
          <p:cNvPr id="6157" name="Picture 13" descr="C:\Program Files\Paint Shop Pro 6\Images\new candycorn.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219200" y="4343400"/>
            <a:ext cx="6819900" cy="2060575"/>
          </a:xfrm>
          <a:prstGeom prst="rect">
            <a:avLst/>
          </a:prstGeom>
          <a:noFill/>
        </p:spPr>
      </p:pic>
      <p:sp>
        <p:nvSpPr>
          <p:cNvPr id="6158" name="AutoShape 14" descr="Bouquet">
            <a:hlinkClick r:id="rId6" action="ppaction://hlinksldjump" highlightClick="1"/>
          </p:cNvPr>
          <p:cNvSpPr>
            <a:spLocks noChangeArrowheads="1"/>
          </p:cNvSpPr>
          <p:nvPr/>
        </p:nvSpPr>
        <p:spPr bwMode="auto">
          <a:xfrm>
            <a:off x="8305800" y="6172200"/>
            <a:ext cx="685800" cy="381000"/>
          </a:xfrm>
          <a:prstGeom prst="actionButtonForwardNext">
            <a:avLst/>
          </a:prstGeom>
          <a:blipFill dpi="0" rotWithShape="0">
            <a:blip r:embed="rId7" cstate="print"/>
            <a:srcRect/>
            <a:tile tx="0" ty="0" sx="100000" sy="100000" flip="none" algn="tl"/>
          </a:blipFill>
          <a:ln w="12700">
            <a:solidFill>
              <a:schemeClr val="tx1"/>
            </a:solidFill>
            <a:miter lim="800000"/>
            <a:headEnd/>
            <a:tailEnd/>
          </a:ln>
          <a:effectLst/>
        </p:spPr>
        <p:txBody>
          <a:bodyPr wrap="none" anchor="ctr"/>
          <a:lstStyle/>
          <a:p>
            <a:endParaRPr lang="en-US"/>
          </a:p>
        </p:txBody>
      </p:sp>
      <p:sp>
        <p:nvSpPr>
          <p:cNvPr id="6159" name="AutoShape 15" descr="Bouquet">
            <a:hlinkClick r:id="rId8"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7" cstate="print"/>
            <a:srcRect/>
            <a:tile tx="0" ty="0" sx="100000" sy="100000" flip="none" algn="tl"/>
          </a:blipFill>
          <a:ln w="12700">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6157"/>
                                        </p:tgtEl>
                                        <p:attrNameLst>
                                          <p:attrName>style.visibility</p:attrName>
                                        </p:attrNameLst>
                                      </p:cBhvr>
                                      <p:to>
                                        <p:strVal val="visible"/>
                                      </p:to>
                                    </p:set>
                                    <p:anim calcmode="lin" valueType="num">
                                      <p:cBhvr>
                                        <p:cTn id="7" dur="1000" fill="hold"/>
                                        <p:tgtEl>
                                          <p:spTgt spid="6157"/>
                                        </p:tgtEl>
                                        <p:attrNameLst>
                                          <p:attrName>ppt_w</p:attrName>
                                        </p:attrNameLst>
                                      </p:cBhvr>
                                      <p:tavLst>
                                        <p:tav tm="0">
                                          <p:val>
                                            <p:fltVal val="0"/>
                                          </p:val>
                                        </p:tav>
                                        <p:tav tm="100000">
                                          <p:val>
                                            <p:strVal val="#ppt_w"/>
                                          </p:val>
                                        </p:tav>
                                      </p:tavLst>
                                    </p:anim>
                                    <p:anim calcmode="lin" valueType="num">
                                      <p:cBhvr>
                                        <p:cTn id="8" dur="1000" fill="hold"/>
                                        <p:tgtEl>
                                          <p:spTgt spid="6157"/>
                                        </p:tgtEl>
                                        <p:attrNameLst>
                                          <p:attrName>ppt_h</p:attrName>
                                        </p:attrNameLst>
                                      </p:cBhvr>
                                      <p:tavLst>
                                        <p:tav tm="0">
                                          <p:val>
                                            <p:fltVal val="0"/>
                                          </p:val>
                                        </p:tav>
                                        <p:tav tm="100000">
                                          <p:val>
                                            <p:strVal val="#ppt_h"/>
                                          </p:val>
                                        </p:tav>
                                      </p:tavLst>
                                    </p:anim>
                                    <p:anim calcmode="lin" valueType="num">
                                      <p:cBhvr>
                                        <p:cTn id="9" dur="1000" fill="hold"/>
                                        <p:tgtEl>
                                          <p:spTgt spid="615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15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 presetClass="entr" presetSubtype="8" fill="hold" grpId="0" nodeType="afterEffect">
                                  <p:stCondLst>
                                    <p:cond delay="1000"/>
                                  </p:stCondLst>
                                  <p:childTnLst>
                                    <p:set>
                                      <p:cBhvr>
                                        <p:cTn id="13" dur="1" fill="hold">
                                          <p:stCondLst>
                                            <p:cond delay="0"/>
                                          </p:stCondLst>
                                        </p:cTn>
                                        <p:tgtEl>
                                          <p:spTgt spid="6149"/>
                                        </p:tgtEl>
                                        <p:attrNameLst>
                                          <p:attrName>style.visibility</p:attrName>
                                        </p:attrNameLst>
                                      </p:cBhvr>
                                      <p:to>
                                        <p:strVal val="visible"/>
                                      </p:to>
                                    </p:set>
                                    <p:anim calcmode="lin" valueType="num">
                                      <p:cBhvr additive="base">
                                        <p:cTn id="14" dur="500" fill="hold"/>
                                        <p:tgtEl>
                                          <p:spTgt spid="6149"/>
                                        </p:tgtEl>
                                        <p:attrNameLst>
                                          <p:attrName>ppt_x</p:attrName>
                                        </p:attrNameLst>
                                      </p:cBhvr>
                                      <p:tavLst>
                                        <p:tav tm="0">
                                          <p:val>
                                            <p:strVal val="0-#ppt_w/2"/>
                                          </p:val>
                                        </p:tav>
                                        <p:tav tm="100000">
                                          <p:val>
                                            <p:strVal val="#ppt_x"/>
                                          </p:val>
                                        </p:tav>
                                      </p:tavLst>
                                    </p:anim>
                                    <p:anim calcmode="lin" valueType="num">
                                      <p:cBhvr additive="base">
                                        <p:cTn id="15" dur="500" fill="hold"/>
                                        <p:tgtEl>
                                          <p:spTgt spid="61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5" name="Picture 7"/>
          <p:cNvPicPr>
            <a:picLocks noChangeAspect="1" noChangeArrowheads="1"/>
          </p:cNvPicPr>
          <p:nvPr/>
        </p:nvPicPr>
        <p:blipFill>
          <a:blip r:embed="rId4" cstate="print">
            <a:clrChange>
              <a:clrFrom>
                <a:srgbClr val="FFFFFF"/>
              </a:clrFrom>
              <a:clrTo>
                <a:srgbClr val="FFFFFF">
                  <a:alpha val="0"/>
                </a:srgbClr>
              </a:clrTo>
            </a:clrChange>
          </a:blip>
          <a:srcRect l="73997"/>
          <a:stretch>
            <a:fillRect/>
          </a:stretch>
        </p:blipFill>
        <p:spPr bwMode="auto">
          <a:xfrm>
            <a:off x="7086600" y="3200400"/>
            <a:ext cx="1204913" cy="1951038"/>
          </a:xfrm>
          <a:prstGeom prst="rect">
            <a:avLst/>
          </a:prstGeom>
          <a:noFill/>
          <a:ln w="12700">
            <a:noFill/>
            <a:miter lim="800000"/>
            <a:headEnd type="none" w="sm" len="sm"/>
            <a:tailEnd type="none" w="sm" len="sm"/>
          </a:ln>
          <a:effectLst/>
        </p:spPr>
      </p:pic>
      <p:graphicFrame>
        <p:nvGraphicFramePr>
          <p:cNvPr id="7170" name="Object 2"/>
          <p:cNvGraphicFramePr>
            <a:graphicFrameLocks/>
          </p:cNvGraphicFramePr>
          <p:nvPr/>
        </p:nvGraphicFramePr>
        <p:xfrm>
          <a:off x="1371600" y="2667000"/>
          <a:ext cx="5440363" cy="3246438"/>
        </p:xfrm>
        <a:graphic>
          <a:graphicData uri="http://schemas.openxmlformats.org/presentationml/2006/ole">
            <p:oleObj spid="_x0000_s7170" name="Worksheet" r:id="rId5" imgW="5191444" imgH="3162833" progId="Excel.Sheet.8">
              <p:embed/>
            </p:oleObj>
          </a:graphicData>
        </a:graphic>
      </p:graphicFrame>
      <p:sp>
        <p:nvSpPr>
          <p:cNvPr id="7171" name="Text Box 3"/>
          <p:cNvSpPr txBox="1">
            <a:spLocks noChangeArrowheads="1"/>
          </p:cNvSpPr>
          <p:nvPr/>
        </p:nvSpPr>
        <p:spPr bwMode="auto">
          <a:xfrm>
            <a:off x="990600" y="685800"/>
            <a:ext cx="6858000" cy="1552575"/>
          </a:xfrm>
          <a:prstGeom prst="rect">
            <a:avLst/>
          </a:prstGeom>
          <a:noFill/>
          <a:ln w="12700">
            <a:noFill/>
            <a:miter lim="800000"/>
            <a:headEnd type="none" w="sm" len="sm"/>
            <a:tailEnd type="none" w="sm" len="sm"/>
          </a:ln>
          <a:effectLst/>
        </p:spPr>
        <p:txBody>
          <a:bodyPr>
            <a:spAutoFit/>
          </a:bodyPr>
          <a:lstStyle/>
          <a:p>
            <a:pPr algn="l">
              <a:spcBef>
                <a:spcPct val="50000"/>
              </a:spcBef>
            </a:pPr>
            <a:r>
              <a:rPr lang="en-US"/>
              <a:t>Remember the dime?  It was less than one whole.  It was only a part of 1 whole dollar.  </a:t>
            </a:r>
            <a:br>
              <a:rPr lang="en-US"/>
            </a:br>
            <a:r>
              <a:rPr lang="en-US"/>
              <a:t>1 dime = $0.10, so we will write it in the tenths and hundredths place value positions.  </a:t>
            </a:r>
          </a:p>
        </p:txBody>
      </p:sp>
      <p:sp>
        <p:nvSpPr>
          <p:cNvPr id="7173" name="Text Box 5"/>
          <p:cNvSpPr txBox="1">
            <a:spLocks noChangeArrowheads="1"/>
          </p:cNvSpPr>
          <p:nvPr/>
        </p:nvSpPr>
        <p:spPr bwMode="auto">
          <a:xfrm>
            <a:off x="3657600" y="4724400"/>
            <a:ext cx="1371600" cy="457200"/>
          </a:xfrm>
          <a:prstGeom prst="rect">
            <a:avLst/>
          </a:prstGeom>
          <a:noFill/>
          <a:ln w="12700">
            <a:noFill/>
            <a:miter lim="800000"/>
            <a:headEnd type="none" w="sm" len="sm"/>
            <a:tailEnd type="none" w="sm" len="sm"/>
          </a:ln>
          <a:effectLst/>
        </p:spPr>
        <p:txBody>
          <a:bodyPr>
            <a:spAutoFit/>
          </a:bodyPr>
          <a:lstStyle/>
          <a:p>
            <a:pPr algn="l">
              <a:spcBef>
                <a:spcPct val="50000"/>
              </a:spcBef>
            </a:pPr>
            <a:endParaRPr lang="en-US">
              <a:latin typeface="Times New Roman" charset="0"/>
            </a:endParaRPr>
          </a:p>
        </p:txBody>
      </p:sp>
      <p:sp>
        <p:nvSpPr>
          <p:cNvPr id="7176" name="AutoShape 8" descr="Bouquet">
            <a:hlinkClick r:id="rId6" action="ppaction://hlinksldjump" highlightClick="1"/>
          </p:cNvPr>
          <p:cNvSpPr>
            <a:spLocks noChangeArrowheads="1"/>
          </p:cNvSpPr>
          <p:nvPr/>
        </p:nvSpPr>
        <p:spPr bwMode="auto">
          <a:xfrm>
            <a:off x="8305800" y="6172200"/>
            <a:ext cx="685800" cy="381000"/>
          </a:xfrm>
          <a:prstGeom prst="actionButtonForwardNext">
            <a:avLst/>
          </a:prstGeom>
          <a:blipFill dpi="0" rotWithShape="0">
            <a:blip r:embed="rId7" cstate="print"/>
            <a:srcRect/>
            <a:tile tx="0" ty="0" sx="100000" sy="100000" flip="none" algn="tl"/>
          </a:blipFill>
          <a:ln w="12700">
            <a:solidFill>
              <a:schemeClr val="tx1"/>
            </a:solidFill>
            <a:miter lim="800000"/>
            <a:headEnd/>
            <a:tailEnd/>
          </a:ln>
          <a:effectLst/>
        </p:spPr>
        <p:txBody>
          <a:bodyPr wrap="none" anchor="ctr"/>
          <a:lstStyle/>
          <a:p>
            <a:endParaRPr lang="en-US"/>
          </a:p>
        </p:txBody>
      </p:sp>
      <p:sp>
        <p:nvSpPr>
          <p:cNvPr id="7177" name="AutoShape 9" descr="Bouquet">
            <a:hlinkClick r:id="rId8"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7" cstate="print"/>
            <a:srcRect/>
            <a:tile tx="0" ty="0" sx="100000" sy="100000" flip="none" algn="tl"/>
          </a:blipFill>
          <a:ln w="12700">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175"/>
                                        </p:tgtEl>
                                        <p:attrNameLst>
                                          <p:attrName>style.visibility</p:attrName>
                                        </p:attrNameLst>
                                      </p:cBhvr>
                                      <p:to>
                                        <p:strVal val="visible"/>
                                      </p:to>
                                    </p:set>
                                    <p:anim calcmode="lin" valueType="num">
                                      <p:cBhvr additive="base">
                                        <p:cTn id="7" dur="500" fill="hold"/>
                                        <p:tgtEl>
                                          <p:spTgt spid="7175"/>
                                        </p:tgtEl>
                                        <p:attrNameLst>
                                          <p:attrName>ppt_x</p:attrName>
                                        </p:attrNameLst>
                                      </p:cBhvr>
                                      <p:tavLst>
                                        <p:tav tm="0">
                                          <p:val>
                                            <p:strVal val="#ppt_x"/>
                                          </p:val>
                                        </p:tav>
                                        <p:tav tm="100000">
                                          <p:val>
                                            <p:strVal val="#ppt_x"/>
                                          </p:val>
                                        </p:tav>
                                      </p:tavLst>
                                    </p:anim>
                                    <p:anim calcmode="lin" valueType="num">
                                      <p:cBhvr additive="base">
                                        <p:cTn id="8" dur="500" fill="hold"/>
                                        <p:tgtEl>
                                          <p:spTgt spid="71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1506" name="Object 2"/>
          <p:cNvGraphicFramePr>
            <a:graphicFrameLocks/>
          </p:cNvGraphicFramePr>
          <p:nvPr/>
        </p:nvGraphicFramePr>
        <p:xfrm>
          <a:off x="1676400" y="1447800"/>
          <a:ext cx="5400675" cy="3935413"/>
        </p:xfrm>
        <a:graphic>
          <a:graphicData uri="http://schemas.openxmlformats.org/presentationml/2006/ole">
            <p:oleObj spid="_x0000_s21506" name="Worksheet" r:id="rId4" imgW="5191444" imgH="3791292" progId="Excel.Sheet.8">
              <p:embed/>
            </p:oleObj>
          </a:graphicData>
        </a:graphic>
      </p:graphicFrame>
      <p:sp>
        <p:nvSpPr>
          <p:cNvPr id="21507" name="Text Box 3"/>
          <p:cNvSpPr txBox="1">
            <a:spLocks noChangeArrowheads="1"/>
          </p:cNvSpPr>
          <p:nvPr/>
        </p:nvSpPr>
        <p:spPr bwMode="auto">
          <a:xfrm>
            <a:off x="990600" y="609600"/>
            <a:ext cx="6858000" cy="822325"/>
          </a:xfrm>
          <a:prstGeom prst="rect">
            <a:avLst/>
          </a:prstGeom>
          <a:noFill/>
          <a:ln w="12700">
            <a:noFill/>
            <a:miter lim="800000"/>
            <a:headEnd type="none" w="sm" len="sm"/>
            <a:tailEnd type="none" w="sm" len="sm"/>
          </a:ln>
          <a:effectLst/>
        </p:spPr>
        <p:txBody>
          <a:bodyPr>
            <a:spAutoFit/>
          </a:bodyPr>
          <a:lstStyle/>
          <a:p>
            <a:pPr>
              <a:spcBef>
                <a:spcPct val="50000"/>
              </a:spcBef>
            </a:pPr>
            <a:r>
              <a:rPr lang="en-US"/>
              <a:t>$0.10 = 0.1 </a:t>
            </a:r>
            <a:br>
              <a:rPr lang="en-US"/>
            </a:br>
            <a:r>
              <a:rPr lang="en-US"/>
              <a:t> ten hundredths = one tenth</a:t>
            </a:r>
          </a:p>
        </p:txBody>
      </p:sp>
      <p:sp>
        <p:nvSpPr>
          <p:cNvPr id="21508" name="Text Box 4"/>
          <p:cNvSpPr txBox="1">
            <a:spLocks noChangeArrowheads="1"/>
          </p:cNvSpPr>
          <p:nvPr/>
        </p:nvSpPr>
        <p:spPr bwMode="auto">
          <a:xfrm>
            <a:off x="3657600" y="4724400"/>
            <a:ext cx="1371600" cy="457200"/>
          </a:xfrm>
          <a:prstGeom prst="rect">
            <a:avLst/>
          </a:prstGeom>
          <a:noFill/>
          <a:ln w="12700">
            <a:noFill/>
            <a:miter lim="800000"/>
            <a:headEnd type="none" w="sm" len="sm"/>
            <a:tailEnd type="none" w="sm" len="sm"/>
          </a:ln>
          <a:effectLst/>
        </p:spPr>
        <p:txBody>
          <a:bodyPr>
            <a:spAutoFit/>
          </a:bodyPr>
          <a:lstStyle/>
          <a:p>
            <a:pPr algn="l">
              <a:spcBef>
                <a:spcPct val="50000"/>
              </a:spcBef>
            </a:pPr>
            <a:endParaRPr lang="en-US">
              <a:latin typeface="Times New Roman" charset="0"/>
            </a:endParaRPr>
          </a:p>
        </p:txBody>
      </p:sp>
      <p:sp>
        <p:nvSpPr>
          <p:cNvPr id="21509" name="Text Box 5"/>
          <p:cNvSpPr txBox="1">
            <a:spLocks noChangeArrowheads="1"/>
          </p:cNvSpPr>
          <p:nvPr/>
        </p:nvSpPr>
        <p:spPr bwMode="auto">
          <a:xfrm>
            <a:off x="947738" y="5715000"/>
            <a:ext cx="7002462" cy="457200"/>
          </a:xfrm>
          <a:prstGeom prst="rect">
            <a:avLst/>
          </a:prstGeom>
          <a:noFill/>
          <a:ln w="12700">
            <a:noFill/>
            <a:miter lim="800000"/>
            <a:headEnd/>
            <a:tailEnd/>
          </a:ln>
          <a:effectLst/>
        </p:spPr>
        <p:txBody>
          <a:bodyPr wrap="none" anchor="ctr">
            <a:spAutoFit/>
          </a:bodyPr>
          <a:lstStyle/>
          <a:p>
            <a:pPr>
              <a:spcBef>
                <a:spcPct val="50000"/>
              </a:spcBef>
            </a:pPr>
            <a:r>
              <a:rPr lang="en-US"/>
              <a:t>There are no whole dollars, only part of a whole.</a:t>
            </a:r>
          </a:p>
        </p:txBody>
      </p:sp>
      <p:sp>
        <p:nvSpPr>
          <p:cNvPr id="21510" name="AutoShape 6" descr="Bouquet">
            <a:hlinkClick r:id="rId5" action="ppaction://hlinksldjump" highlightClick="1"/>
          </p:cNvPr>
          <p:cNvSpPr>
            <a:spLocks noChangeArrowheads="1"/>
          </p:cNvSpPr>
          <p:nvPr/>
        </p:nvSpPr>
        <p:spPr bwMode="auto">
          <a:xfrm>
            <a:off x="8305800" y="6172200"/>
            <a:ext cx="685800" cy="381000"/>
          </a:xfrm>
          <a:prstGeom prst="actionButtonForwardNext">
            <a:avLst/>
          </a:prstGeom>
          <a:blipFill dpi="0" rotWithShape="0">
            <a:blip r:embed="rId6" cstate="print"/>
            <a:srcRect/>
            <a:tile tx="0" ty="0" sx="100000" sy="100000" flip="none" algn="tl"/>
          </a:blipFill>
          <a:ln w="12700">
            <a:solidFill>
              <a:schemeClr val="tx1"/>
            </a:solidFill>
            <a:miter lim="800000"/>
            <a:headEnd/>
            <a:tailEnd/>
          </a:ln>
          <a:effectLst/>
        </p:spPr>
        <p:txBody>
          <a:bodyPr wrap="none" anchor="ctr"/>
          <a:lstStyle/>
          <a:p>
            <a:endParaRPr lang="en-US"/>
          </a:p>
        </p:txBody>
      </p:sp>
      <p:sp>
        <p:nvSpPr>
          <p:cNvPr id="21511" name="AutoShape 7" descr="Bouquet">
            <a:hlinkClick r:id="rId7"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6" cstate="print"/>
            <a:srcRect/>
            <a:tile tx="0" ty="0" sx="100000" sy="100000" flip="none" algn="tl"/>
          </a:blipFill>
          <a:ln w="12700">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2530" name="Object 2"/>
          <p:cNvGraphicFramePr>
            <a:graphicFrameLocks/>
          </p:cNvGraphicFramePr>
          <p:nvPr/>
        </p:nvGraphicFramePr>
        <p:xfrm>
          <a:off x="2895600" y="2590800"/>
          <a:ext cx="5440363" cy="3246438"/>
        </p:xfrm>
        <a:graphic>
          <a:graphicData uri="http://schemas.openxmlformats.org/presentationml/2006/ole">
            <p:oleObj spid="_x0000_s22530" name="Worksheet" r:id="rId4" imgW="5191444" imgH="3162833" progId="Excel.Sheet.8">
              <p:embed/>
            </p:oleObj>
          </a:graphicData>
        </a:graphic>
      </p:graphicFrame>
      <p:sp>
        <p:nvSpPr>
          <p:cNvPr id="22531" name="Text Box 3"/>
          <p:cNvSpPr txBox="1">
            <a:spLocks noChangeArrowheads="1"/>
          </p:cNvSpPr>
          <p:nvPr/>
        </p:nvSpPr>
        <p:spPr bwMode="auto">
          <a:xfrm>
            <a:off x="990600" y="685800"/>
            <a:ext cx="6858000" cy="1552575"/>
          </a:xfrm>
          <a:prstGeom prst="rect">
            <a:avLst/>
          </a:prstGeom>
          <a:noFill/>
          <a:ln w="12700">
            <a:noFill/>
            <a:miter lim="800000"/>
            <a:headEnd type="none" w="sm" len="sm"/>
            <a:tailEnd type="none" w="sm" len="sm"/>
          </a:ln>
          <a:effectLst/>
        </p:spPr>
        <p:txBody>
          <a:bodyPr>
            <a:spAutoFit/>
          </a:bodyPr>
          <a:lstStyle/>
          <a:p>
            <a:pPr algn="l">
              <a:spcBef>
                <a:spcPct val="50000"/>
              </a:spcBef>
            </a:pPr>
            <a:r>
              <a:rPr lang="en-US"/>
              <a:t>A penny is also only a part of 1 whole dollar.  </a:t>
            </a:r>
            <a:br>
              <a:rPr lang="en-US"/>
            </a:br>
            <a:r>
              <a:rPr lang="en-US"/>
              <a:t>1 penny = $0.01 since it is one hundredth of a dollar we will write it in the hundredths place value position.  </a:t>
            </a:r>
          </a:p>
        </p:txBody>
      </p:sp>
      <p:sp>
        <p:nvSpPr>
          <p:cNvPr id="22532" name="Text Box 4"/>
          <p:cNvSpPr txBox="1">
            <a:spLocks noChangeArrowheads="1"/>
          </p:cNvSpPr>
          <p:nvPr/>
        </p:nvSpPr>
        <p:spPr bwMode="auto">
          <a:xfrm>
            <a:off x="3657600" y="4724400"/>
            <a:ext cx="1371600" cy="457200"/>
          </a:xfrm>
          <a:prstGeom prst="rect">
            <a:avLst/>
          </a:prstGeom>
          <a:noFill/>
          <a:ln w="12700">
            <a:noFill/>
            <a:miter lim="800000"/>
            <a:headEnd type="none" w="sm" len="sm"/>
            <a:tailEnd type="none" w="sm" len="sm"/>
          </a:ln>
          <a:effectLst/>
        </p:spPr>
        <p:txBody>
          <a:bodyPr>
            <a:spAutoFit/>
          </a:bodyPr>
          <a:lstStyle/>
          <a:p>
            <a:pPr algn="l">
              <a:spcBef>
                <a:spcPct val="50000"/>
              </a:spcBef>
            </a:pPr>
            <a:endParaRPr lang="en-US">
              <a:latin typeface="Times New Roman" charset="0"/>
            </a:endParaRPr>
          </a:p>
        </p:txBody>
      </p:sp>
      <p:pic>
        <p:nvPicPr>
          <p:cNvPr id="22534"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62000" y="3352800"/>
            <a:ext cx="1782763" cy="1671638"/>
          </a:xfrm>
          <a:prstGeom prst="rect">
            <a:avLst/>
          </a:prstGeom>
          <a:noFill/>
          <a:ln w="12700">
            <a:noFill/>
            <a:miter lim="800000"/>
            <a:headEnd type="none" w="sm" len="sm"/>
            <a:tailEnd type="none" w="sm" len="sm"/>
          </a:ln>
          <a:effectLst/>
        </p:spPr>
      </p:pic>
      <p:sp>
        <p:nvSpPr>
          <p:cNvPr id="22535" name="AutoShape 7" descr="Bouquet">
            <a:hlinkClick r:id="rId6" action="ppaction://hlinksldjump" highlightClick="1"/>
          </p:cNvPr>
          <p:cNvSpPr>
            <a:spLocks noChangeArrowheads="1"/>
          </p:cNvSpPr>
          <p:nvPr/>
        </p:nvSpPr>
        <p:spPr bwMode="auto">
          <a:xfrm>
            <a:off x="8305800" y="6172200"/>
            <a:ext cx="685800" cy="381000"/>
          </a:xfrm>
          <a:prstGeom prst="actionButtonForwardNext">
            <a:avLst/>
          </a:prstGeom>
          <a:blipFill dpi="0" rotWithShape="0">
            <a:blip r:embed="rId7" cstate="print"/>
            <a:srcRect/>
            <a:tile tx="0" ty="0" sx="100000" sy="100000" flip="none" algn="tl"/>
          </a:blipFill>
          <a:ln w="12700">
            <a:solidFill>
              <a:schemeClr val="tx1"/>
            </a:solidFill>
            <a:miter lim="800000"/>
            <a:headEnd/>
            <a:tailEnd/>
          </a:ln>
          <a:effectLst/>
        </p:spPr>
        <p:txBody>
          <a:bodyPr wrap="none" anchor="ctr"/>
          <a:lstStyle/>
          <a:p>
            <a:endParaRPr lang="en-US"/>
          </a:p>
        </p:txBody>
      </p:sp>
      <p:sp>
        <p:nvSpPr>
          <p:cNvPr id="22536" name="AutoShape 8" descr="Bouquet">
            <a:hlinkClick r:id="rId8"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7" cstate="print"/>
            <a:srcRect/>
            <a:tile tx="0" ty="0" sx="100000" sy="100000" flip="none" algn="tl"/>
          </a:blipFill>
          <a:ln w="12700">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2534"/>
                                        </p:tgtEl>
                                        <p:attrNameLst>
                                          <p:attrName>style.visibility</p:attrName>
                                        </p:attrNameLst>
                                      </p:cBhvr>
                                      <p:to>
                                        <p:strVal val="visible"/>
                                      </p:to>
                                    </p:set>
                                    <p:anim calcmode="lin" valueType="num">
                                      <p:cBhvr additive="base">
                                        <p:cTn id="7" dur="500" fill="hold"/>
                                        <p:tgtEl>
                                          <p:spTgt spid="22534"/>
                                        </p:tgtEl>
                                        <p:attrNameLst>
                                          <p:attrName>ppt_x</p:attrName>
                                        </p:attrNameLst>
                                      </p:cBhvr>
                                      <p:tavLst>
                                        <p:tav tm="0">
                                          <p:val>
                                            <p:strVal val="#ppt_x"/>
                                          </p:val>
                                        </p:tav>
                                        <p:tav tm="100000">
                                          <p:val>
                                            <p:strVal val="#ppt_x"/>
                                          </p:val>
                                        </p:tav>
                                      </p:tavLst>
                                    </p:anim>
                                    <p:anim calcmode="lin" valueType="num">
                                      <p:cBhvr additive="base">
                                        <p:cTn id="8" dur="500" fill="hold"/>
                                        <p:tgtEl>
                                          <p:spTgt spid="225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ext Box 2" descr="40%"/>
          <p:cNvSpPr txBox="1">
            <a:spLocks noChangeArrowheads="1"/>
          </p:cNvSpPr>
          <p:nvPr/>
        </p:nvSpPr>
        <p:spPr bwMode="auto">
          <a:xfrm>
            <a:off x="838200" y="838200"/>
            <a:ext cx="7620000" cy="3509963"/>
          </a:xfrm>
          <a:prstGeom prst="rect">
            <a:avLst/>
          </a:prstGeom>
          <a:pattFill prst="pct40">
            <a:fgClr>
              <a:schemeClr val="hlink"/>
            </a:fgClr>
            <a:bgClr>
              <a:srgbClr val="FFFFFF"/>
            </a:bgClr>
          </a:pattFill>
          <a:ln w="12700">
            <a:noFill/>
            <a:miter lim="800000"/>
            <a:headEnd type="none" w="sm" len="sm"/>
            <a:tailEnd type="none" w="sm" len="sm"/>
          </a:ln>
          <a:effectLst/>
        </p:spPr>
        <p:txBody>
          <a:bodyPr>
            <a:spAutoFit/>
          </a:bodyPr>
          <a:lstStyle/>
          <a:p>
            <a:pPr algn="l">
              <a:spcBef>
                <a:spcPct val="50000"/>
              </a:spcBef>
            </a:pPr>
            <a:r>
              <a:rPr lang="en-US" sz="2800"/>
              <a:t>Dear Student, </a:t>
            </a:r>
          </a:p>
          <a:p>
            <a:pPr algn="l">
              <a:spcBef>
                <a:spcPct val="50000"/>
              </a:spcBef>
            </a:pPr>
            <a:r>
              <a:rPr lang="en-US" sz="2800"/>
              <a:t>	In this presentation, you will learn about decimals!  You will have the chance to review decimal concepts.  You will also be able to practice your decimal skills.  We hope you have fun!</a:t>
            </a:r>
          </a:p>
          <a:p>
            <a:pPr algn="l">
              <a:spcBef>
                <a:spcPct val="50000"/>
              </a:spcBef>
            </a:pPr>
            <a:r>
              <a:rPr lang="en-US" sz="2800"/>
              <a:t>			Mrs. Russo and Mrs. Morse</a:t>
            </a:r>
            <a:endParaRPr lang="en-US" sz="3600"/>
          </a:p>
        </p:txBody>
      </p:sp>
      <p:sp>
        <p:nvSpPr>
          <p:cNvPr id="9219" name="Text Box 3" descr="Outlined diamond"/>
          <p:cNvSpPr txBox="1">
            <a:spLocks noChangeArrowheads="1"/>
          </p:cNvSpPr>
          <p:nvPr/>
        </p:nvSpPr>
        <p:spPr bwMode="auto">
          <a:xfrm>
            <a:off x="762000" y="4724400"/>
            <a:ext cx="3429000" cy="1736725"/>
          </a:xfrm>
          <a:prstGeom prst="rect">
            <a:avLst/>
          </a:prstGeom>
          <a:pattFill prst="openDmnd">
            <a:fgClr>
              <a:srgbClr val="FF99CC"/>
            </a:fgClr>
            <a:bgClr>
              <a:srgbClr val="FFFFFF"/>
            </a:bgClr>
          </a:pattFill>
          <a:ln w="12700">
            <a:noFill/>
            <a:miter lim="800000"/>
            <a:headEnd type="none" w="sm" len="sm"/>
            <a:tailEnd type="none" w="sm" len="sm"/>
          </a:ln>
          <a:effectLst/>
        </p:spPr>
        <p:txBody>
          <a:bodyPr>
            <a:spAutoFit/>
          </a:bodyPr>
          <a:lstStyle/>
          <a:p>
            <a:pPr algn="l">
              <a:spcBef>
                <a:spcPct val="50000"/>
              </a:spcBef>
            </a:pPr>
            <a:r>
              <a:rPr lang="en-US" sz="2700">
                <a:solidFill>
                  <a:srgbClr val="000000"/>
                </a:solidFill>
              </a:rPr>
              <a:t>Click          to see the Standards Of Learning objectives you will cover.</a:t>
            </a:r>
          </a:p>
        </p:txBody>
      </p:sp>
      <p:sp>
        <p:nvSpPr>
          <p:cNvPr id="9220" name="Text Box 4" descr="Outlined diamond"/>
          <p:cNvSpPr txBox="1">
            <a:spLocks noChangeArrowheads="1"/>
          </p:cNvSpPr>
          <p:nvPr/>
        </p:nvSpPr>
        <p:spPr bwMode="auto">
          <a:xfrm>
            <a:off x="4724400" y="4724400"/>
            <a:ext cx="3657600" cy="1692275"/>
          </a:xfrm>
          <a:prstGeom prst="rect">
            <a:avLst/>
          </a:prstGeom>
          <a:pattFill prst="openDmnd">
            <a:fgClr>
              <a:srgbClr val="FF99CC"/>
            </a:fgClr>
            <a:bgClr>
              <a:srgbClr val="FFFFFF"/>
            </a:bgClr>
          </a:pattFill>
          <a:ln w="12700">
            <a:noFill/>
            <a:miter lim="800000"/>
            <a:headEnd type="none" w="sm" len="sm"/>
            <a:tailEnd type="none" w="sm" len="sm"/>
          </a:ln>
          <a:effectLst/>
        </p:spPr>
        <p:txBody>
          <a:bodyPr>
            <a:spAutoFit/>
          </a:bodyPr>
          <a:lstStyle/>
          <a:p>
            <a:pPr algn="l">
              <a:spcBef>
                <a:spcPct val="50000"/>
              </a:spcBef>
            </a:pPr>
            <a:r>
              <a:rPr lang="en-US" sz="2700">
                <a:solidFill>
                  <a:srgbClr val="000000"/>
                </a:solidFill>
              </a:rPr>
              <a:t>Click           to </a:t>
            </a:r>
            <a:r>
              <a:rPr lang="en-US" sz="2700"/>
              <a:t>begin learning about decimals.</a:t>
            </a:r>
          </a:p>
          <a:p>
            <a:pPr algn="l">
              <a:spcBef>
                <a:spcPct val="50000"/>
              </a:spcBef>
            </a:pPr>
            <a:endParaRPr lang="en-US" sz="1600"/>
          </a:p>
        </p:txBody>
      </p:sp>
      <p:sp>
        <p:nvSpPr>
          <p:cNvPr id="9223" name="AutoShape 7">
            <a:hlinkClick r:id="" action="ppaction://hlinkshowjump?jump=nextslide" highlightClick="1"/>
          </p:cNvPr>
          <p:cNvSpPr>
            <a:spLocks noChangeArrowheads="1"/>
          </p:cNvSpPr>
          <p:nvPr/>
        </p:nvSpPr>
        <p:spPr bwMode="auto">
          <a:xfrm>
            <a:off x="1676400" y="4800600"/>
            <a:ext cx="914400" cy="381000"/>
          </a:xfrm>
          <a:prstGeom prst="actionButtonBlank">
            <a:avLst/>
          </a:prstGeom>
          <a:solidFill>
            <a:srgbClr val="CCFFFF"/>
          </a:solidFill>
          <a:ln w="12700">
            <a:solidFill>
              <a:schemeClr val="tx1"/>
            </a:solidFill>
            <a:miter lim="800000"/>
            <a:headEnd/>
            <a:tailEnd/>
          </a:ln>
          <a:effectLst/>
        </p:spPr>
        <p:txBody>
          <a:bodyPr wrap="none" anchor="ctr"/>
          <a:lstStyle/>
          <a:p>
            <a:r>
              <a:rPr lang="en-US">
                <a:hlinkClick r:id="rId3" action="ppaction://hlinksldjump"/>
              </a:rPr>
              <a:t>here</a:t>
            </a:r>
            <a:endParaRPr lang="en-US"/>
          </a:p>
        </p:txBody>
      </p:sp>
      <p:sp>
        <p:nvSpPr>
          <p:cNvPr id="9224" name="AutoShape 8">
            <a:hlinkClick r:id="" action="ppaction://hlinkshowjump?jump=nextslide" highlightClick="1"/>
          </p:cNvPr>
          <p:cNvSpPr>
            <a:spLocks noChangeArrowheads="1"/>
          </p:cNvSpPr>
          <p:nvPr/>
        </p:nvSpPr>
        <p:spPr bwMode="auto">
          <a:xfrm>
            <a:off x="5715000" y="4800600"/>
            <a:ext cx="914400" cy="381000"/>
          </a:xfrm>
          <a:prstGeom prst="actionButtonBlank">
            <a:avLst/>
          </a:prstGeom>
          <a:solidFill>
            <a:srgbClr val="CCFFFF"/>
          </a:solidFill>
          <a:ln w="12700">
            <a:solidFill>
              <a:schemeClr val="tx1"/>
            </a:solidFill>
            <a:miter lim="800000"/>
            <a:headEnd/>
            <a:tailEnd/>
          </a:ln>
          <a:effectLst/>
        </p:spPr>
        <p:txBody>
          <a:bodyPr wrap="none" anchor="ctr"/>
          <a:lstStyle/>
          <a:p>
            <a:r>
              <a:rPr lang="en-US">
                <a:hlinkClick r:id="rId4" action="ppaction://hlinksldjump"/>
              </a:rPr>
              <a:t>here</a:t>
            </a:r>
            <a:endParaRPr lang="en-US"/>
          </a:p>
        </p:txBody>
      </p:sp>
      <p:sp>
        <p:nvSpPr>
          <p:cNvPr id="9225" name="AutoShape 9" descr="Bouquet">
            <a:hlinkClick r:id="" action="ppaction://hlinkshowjump?jump=firstslide" highlightClick="1"/>
          </p:cNvPr>
          <p:cNvSpPr>
            <a:spLocks noChangeArrowheads="1"/>
          </p:cNvSpPr>
          <p:nvPr/>
        </p:nvSpPr>
        <p:spPr bwMode="auto">
          <a:xfrm>
            <a:off x="228600" y="228600"/>
            <a:ext cx="304800" cy="381000"/>
          </a:xfrm>
          <a:prstGeom prst="actionButtonHome">
            <a:avLst/>
          </a:prstGeom>
          <a:blipFill dpi="0" rotWithShape="0">
            <a:blip r:embed="rId5" cstate="print"/>
            <a:srcRect/>
            <a:tile tx="0" ty="0" sx="100000" sy="100000" flip="none" algn="tl"/>
          </a:blipFill>
          <a:ln w="12700">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21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slide 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3555" name="Object 3"/>
          <p:cNvGraphicFramePr>
            <a:graphicFrameLocks/>
          </p:cNvGraphicFramePr>
          <p:nvPr/>
        </p:nvGraphicFramePr>
        <p:xfrm>
          <a:off x="914400" y="2514600"/>
          <a:ext cx="5440363" cy="3246438"/>
        </p:xfrm>
        <a:graphic>
          <a:graphicData uri="http://schemas.openxmlformats.org/presentationml/2006/ole">
            <p:oleObj spid="_x0000_s23555" name="Worksheet" r:id="rId4" imgW="5191444" imgH="3162833" progId="Excel.Sheet.8">
              <p:embed/>
            </p:oleObj>
          </a:graphicData>
        </a:graphic>
      </p:graphicFrame>
      <p:sp>
        <p:nvSpPr>
          <p:cNvPr id="23556" name="Text Box 4"/>
          <p:cNvSpPr txBox="1">
            <a:spLocks noChangeArrowheads="1"/>
          </p:cNvSpPr>
          <p:nvPr/>
        </p:nvSpPr>
        <p:spPr bwMode="auto">
          <a:xfrm>
            <a:off x="990600" y="685800"/>
            <a:ext cx="6858000" cy="1187450"/>
          </a:xfrm>
          <a:prstGeom prst="rect">
            <a:avLst/>
          </a:prstGeom>
          <a:noFill/>
          <a:ln w="12700">
            <a:noFill/>
            <a:miter lim="800000"/>
            <a:headEnd type="none" w="sm" len="sm"/>
            <a:tailEnd type="none" w="sm" len="sm"/>
          </a:ln>
          <a:effectLst/>
        </p:spPr>
        <p:txBody>
          <a:bodyPr>
            <a:spAutoFit/>
          </a:bodyPr>
          <a:lstStyle/>
          <a:p>
            <a:pPr algn="l">
              <a:spcBef>
                <a:spcPct val="50000"/>
              </a:spcBef>
            </a:pPr>
            <a:r>
              <a:rPr lang="en-US"/>
              <a:t>A quarter is also less than 1 whole dollar.  </a:t>
            </a:r>
            <a:br>
              <a:rPr lang="en-US"/>
            </a:br>
            <a:r>
              <a:rPr lang="en-US"/>
              <a:t>1 quarter = $0.25, so we will write it in the tenths and hundredths place value positions.  </a:t>
            </a:r>
          </a:p>
        </p:txBody>
      </p:sp>
      <p:sp>
        <p:nvSpPr>
          <p:cNvPr id="23557" name="Text Box 5"/>
          <p:cNvSpPr txBox="1">
            <a:spLocks noChangeArrowheads="1"/>
          </p:cNvSpPr>
          <p:nvPr/>
        </p:nvSpPr>
        <p:spPr bwMode="auto">
          <a:xfrm>
            <a:off x="3657600" y="4724400"/>
            <a:ext cx="1371600" cy="457200"/>
          </a:xfrm>
          <a:prstGeom prst="rect">
            <a:avLst/>
          </a:prstGeom>
          <a:noFill/>
          <a:ln w="12700">
            <a:noFill/>
            <a:miter lim="800000"/>
            <a:headEnd type="none" w="sm" len="sm"/>
            <a:tailEnd type="none" w="sm" len="sm"/>
          </a:ln>
          <a:effectLst/>
        </p:spPr>
        <p:txBody>
          <a:bodyPr>
            <a:spAutoFit/>
          </a:bodyPr>
          <a:lstStyle/>
          <a:p>
            <a:pPr algn="l">
              <a:spcBef>
                <a:spcPct val="50000"/>
              </a:spcBef>
            </a:pPr>
            <a:endParaRPr lang="en-US">
              <a:latin typeface="Times New Roman" charset="0"/>
            </a:endParaRPr>
          </a:p>
        </p:txBody>
      </p:sp>
      <p:pic>
        <p:nvPicPr>
          <p:cNvPr id="23558"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162800" y="3429000"/>
            <a:ext cx="1073150" cy="1122363"/>
          </a:xfrm>
          <a:prstGeom prst="rect">
            <a:avLst/>
          </a:prstGeom>
          <a:noFill/>
          <a:ln w="12700">
            <a:noFill/>
            <a:miter lim="800000"/>
            <a:headEnd type="none" w="sm" len="sm"/>
            <a:tailEnd type="none" w="sm" len="sm"/>
          </a:ln>
          <a:effectLst/>
        </p:spPr>
      </p:pic>
      <p:sp>
        <p:nvSpPr>
          <p:cNvPr id="23559" name="AutoShape 7" descr="Bouquet">
            <a:hlinkClick r:id="rId6" action="ppaction://hlinksldjump" highlightClick="1"/>
          </p:cNvPr>
          <p:cNvSpPr>
            <a:spLocks noChangeArrowheads="1"/>
          </p:cNvSpPr>
          <p:nvPr/>
        </p:nvSpPr>
        <p:spPr bwMode="auto">
          <a:xfrm>
            <a:off x="8305800" y="6172200"/>
            <a:ext cx="685800" cy="381000"/>
          </a:xfrm>
          <a:prstGeom prst="actionButtonForwardNext">
            <a:avLst/>
          </a:prstGeom>
          <a:blipFill dpi="0" rotWithShape="0">
            <a:blip r:embed="rId7" cstate="print"/>
            <a:srcRect/>
            <a:tile tx="0" ty="0" sx="100000" sy="100000" flip="none" algn="tl"/>
          </a:blipFill>
          <a:ln w="12700">
            <a:solidFill>
              <a:schemeClr val="tx1"/>
            </a:solidFill>
            <a:miter lim="800000"/>
            <a:headEnd/>
            <a:tailEnd/>
          </a:ln>
          <a:effectLst/>
        </p:spPr>
        <p:txBody>
          <a:bodyPr wrap="none" anchor="ctr"/>
          <a:lstStyle/>
          <a:p>
            <a:endParaRPr lang="en-US"/>
          </a:p>
        </p:txBody>
      </p:sp>
      <p:sp>
        <p:nvSpPr>
          <p:cNvPr id="23560" name="AutoShape 8" descr="Bouquet">
            <a:hlinkClick r:id="rId8"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7" cstate="print"/>
            <a:srcRect/>
            <a:tile tx="0" ty="0" sx="100000" sy="100000" flip="none" algn="tl"/>
          </a:blipFill>
          <a:ln w="12700">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3558"/>
                                        </p:tgtEl>
                                        <p:attrNameLst>
                                          <p:attrName>style.visibility</p:attrName>
                                        </p:attrNameLst>
                                      </p:cBhvr>
                                      <p:to>
                                        <p:strVal val="visible"/>
                                      </p:to>
                                    </p:set>
                                    <p:anim calcmode="lin" valueType="num">
                                      <p:cBhvr additive="base">
                                        <p:cTn id="7" dur="500" fill="hold"/>
                                        <p:tgtEl>
                                          <p:spTgt spid="23558"/>
                                        </p:tgtEl>
                                        <p:attrNameLst>
                                          <p:attrName>ppt_x</p:attrName>
                                        </p:attrNameLst>
                                      </p:cBhvr>
                                      <p:tavLst>
                                        <p:tav tm="0">
                                          <p:val>
                                            <p:strVal val="#ppt_x"/>
                                          </p:val>
                                        </p:tav>
                                        <p:tav tm="100000">
                                          <p:val>
                                            <p:strVal val="#ppt_x"/>
                                          </p:val>
                                        </p:tav>
                                      </p:tavLst>
                                    </p:anim>
                                    <p:anim calcmode="lin" valueType="num">
                                      <p:cBhvr additive="base">
                                        <p:cTn id="8" dur="500" fill="hold"/>
                                        <p:tgtEl>
                                          <p:spTgt spid="235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38" name="Rectangle 14"/>
          <p:cNvSpPr>
            <a:spLocks noChangeArrowheads="1"/>
          </p:cNvSpPr>
          <p:nvPr/>
        </p:nvSpPr>
        <p:spPr bwMode="auto">
          <a:xfrm>
            <a:off x="4419600" y="1752600"/>
            <a:ext cx="3276600" cy="4038600"/>
          </a:xfrm>
          <a:prstGeom prst="rect">
            <a:avLst/>
          </a:prstGeom>
          <a:solidFill>
            <a:srgbClr val="99FFCC"/>
          </a:solidFill>
          <a:ln w="12700">
            <a:solidFill>
              <a:schemeClr val="tx1"/>
            </a:solidFill>
            <a:miter lim="800000"/>
            <a:headEnd/>
            <a:tailEnd/>
          </a:ln>
          <a:effectLst/>
        </p:spPr>
        <p:txBody>
          <a:bodyPr wrap="none" anchor="ctr"/>
          <a:lstStyle/>
          <a:p>
            <a:endParaRPr lang="en-US"/>
          </a:p>
        </p:txBody>
      </p:sp>
      <p:sp>
        <p:nvSpPr>
          <p:cNvPr id="103439" name="Rectangle 15"/>
          <p:cNvSpPr>
            <a:spLocks noChangeArrowheads="1"/>
          </p:cNvSpPr>
          <p:nvPr/>
        </p:nvSpPr>
        <p:spPr bwMode="auto">
          <a:xfrm>
            <a:off x="1905000" y="1752600"/>
            <a:ext cx="2438400" cy="4038600"/>
          </a:xfrm>
          <a:prstGeom prst="rect">
            <a:avLst/>
          </a:prstGeom>
          <a:solidFill>
            <a:srgbClr val="CC99FF"/>
          </a:solidFill>
          <a:ln w="12700">
            <a:solidFill>
              <a:schemeClr val="tx1"/>
            </a:solidFill>
            <a:miter lim="800000"/>
            <a:headEnd/>
            <a:tailEnd/>
          </a:ln>
          <a:effectLst/>
        </p:spPr>
        <p:txBody>
          <a:bodyPr wrap="none" anchor="ctr"/>
          <a:lstStyle/>
          <a:p>
            <a:endParaRPr lang="en-US"/>
          </a:p>
        </p:txBody>
      </p:sp>
      <p:graphicFrame>
        <p:nvGraphicFramePr>
          <p:cNvPr id="103427" name="Object 3"/>
          <p:cNvGraphicFramePr>
            <a:graphicFrameLocks noChangeAspect="1"/>
          </p:cNvGraphicFramePr>
          <p:nvPr/>
        </p:nvGraphicFramePr>
        <p:xfrm>
          <a:off x="1524000" y="1371600"/>
          <a:ext cx="6097588" cy="4068763"/>
        </p:xfrm>
        <a:graphic>
          <a:graphicData uri="http://schemas.openxmlformats.org/presentationml/2006/ole">
            <p:oleObj spid="_x0000_s103427" name="Chart" r:id="rId3" imgW="6096361" imgH="4067640" progId="MSGraph.Chart.8">
              <p:embed followColorScheme="full"/>
            </p:oleObj>
          </a:graphicData>
        </a:graphic>
      </p:graphicFrame>
      <p:graphicFrame>
        <p:nvGraphicFramePr>
          <p:cNvPr id="103426" name="Object 2"/>
          <p:cNvGraphicFramePr>
            <a:graphicFrameLocks noChangeAspect="1"/>
          </p:cNvGraphicFramePr>
          <p:nvPr/>
        </p:nvGraphicFramePr>
        <p:xfrm>
          <a:off x="1905000" y="1752600"/>
          <a:ext cx="5791200" cy="4029075"/>
        </p:xfrm>
        <a:graphic>
          <a:graphicData uri="http://schemas.openxmlformats.org/presentationml/2006/ole">
            <p:oleObj spid="_x0000_s103426" name="Worksheet" r:id="rId4" imgW="4543831" imgH="3162782" progId="Excel.Sheet.8">
              <p:embed/>
            </p:oleObj>
          </a:graphicData>
        </a:graphic>
      </p:graphicFrame>
      <p:sp>
        <p:nvSpPr>
          <p:cNvPr id="103428" name="Text Box 4"/>
          <p:cNvSpPr txBox="1">
            <a:spLocks noChangeArrowheads="1"/>
          </p:cNvSpPr>
          <p:nvPr/>
        </p:nvSpPr>
        <p:spPr bwMode="auto">
          <a:xfrm>
            <a:off x="0" y="533400"/>
            <a:ext cx="3657600" cy="519113"/>
          </a:xfrm>
          <a:prstGeom prst="rect">
            <a:avLst/>
          </a:prstGeom>
          <a:noFill/>
          <a:ln w="9525">
            <a:noFill/>
            <a:miter lim="800000"/>
            <a:headEnd/>
            <a:tailEnd/>
          </a:ln>
          <a:effectLst/>
        </p:spPr>
        <p:txBody>
          <a:bodyPr>
            <a:spAutoFit/>
          </a:bodyPr>
          <a:lstStyle/>
          <a:p>
            <a:pPr algn="l">
              <a:spcBef>
                <a:spcPct val="50000"/>
              </a:spcBef>
            </a:pPr>
            <a:r>
              <a:rPr lang="en-US" sz="2800"/>
              <a:t> </a:t>
            </a:r>
            <a:r>
              <a:rPr lang="en-US" sz="2800">
                <a:solidFill>
                  <a:srgbClr val="FF0000"/>
                </a:solidFill>
              </a:rPr>
              <a:t>one hundred</a:t>
            </a:r>
            <a:endParaRPr lang="en-US" sz="3600"/>
          </a:p>
        </p:txBody>
      </p:sp>
      <p:sp>
        <p:nvSpPr>
          <p:cNvPr id="103429" name="Text Box 5"/>
          <p:cNvSpPr txBox="1">
            <a:spLocks noChangeArrowheads="1"/>
          </p:cNvSpPr>
          <p:nvPr/>
        </p:nvSpPr>
        <p:spPr bwMode="auto">
          <a:xfrm>
            <a:off x="2286000" y="533400"/>
            <a:ext cx="1828800" cy="519113"/>
          </a:xfrm>
          <a:prstGeom prst="rect">
            <a:avLst/>
          </a:prstGeom>
          <a:noFill/>
          <a:ln w="9525">
            <a:noFill/>
            <a:miter lim="800000"/>
            <a:headEnd/>
            <a:tailEnd/>
          </a:ln>
          <a:effectLst/>
        </p:spPr>
        <p:txBody>
          <a:bodyPr>
            <a:spAutoFit/>
          </a:bodyPr>
          <a:lstStyle/>
          <a:p>
            <a:pPr algn="l">
              <a:spcBef>
                <a:spcPct val="50000"/>
              </a:spcBef>
            </a:pPr>
            <a:r>
              <a:rPr lang="en-US" sz="2800">
                <a:solidFill>
                  <a:srgbClr val="000099"/>
                </a:solidFill>
              </a:rPr>
              <a:t>thirty</a:t>
            </a:r>
            <a:endParaRPr lang="en-US" sz="3600">
              <a:solidFill>
                <a:srgbClr val="000099"/>
              </a:solidFill>
            </a:endParaRPr>
          </a:p>
        </p:txBody>
      </p:sp>
      <p:sp>
        <p:nvSpPr>
          <p:cNvPr id="103430" name="Text Box 6"/>
          <p:cNvSpPr txBox="1">
            <a:spLocks noChangeArrowheads="1"/>
          </p:cNvSpPr>
          <p:nvPr/>
        </p:nvSpPr>
        <p:spPr bwMode="auto">
          <a:xfrm>
            <a:off x="2895600" y="5029200"/>
            <a:ext cx="609600" cy="641350"/>
          </a:xfrm>
          <a:prstGeom prst="rect">
            <a:avLst/>
          </a:prstGeom>
          <a:noFill/>
          <a:ln w="9525">
            <a:noFill/>
            <a:miter lim="800000"/>
            <a:headEnd/>
            <a:tailEnd/>
          </a:ln>
          <a:effectLst/>
        </p:spPr>
        <p:txBody>
          <a:bodyPr>
            <a:spAutoFit/>
          </a:bodyPr>
          <a:lstStyle/>
          <a:p>
            <a:pPr algn="l">
              <a:spcBef>
                <a:spcPct val="50000"/>
              </a:spcBef>
            </a:pPr>
            <a:r>
              <a:rPr lang="en-US" sz="3600">
                <a:solidFill>
                  <a:srgbClr val="000099"/>
                </a:solidFill>
              </a:rPr>
              <a:t>3</a:t>
            </a:r>
            <a:endParaRPr lang="en-US" sz="3600"/>
          </a:p>
        </p:txBody>
      </p:sp>
      <p:sp>
        <p:nvSpPr>
          <p:cNvPr id="103431" name="Text Box 7"/>
          <p:cNvSpPr txBox="1">
            <a:spLocks noChangeArrowheads="1"/>
          </p:cNvSpPr>
          <p:nvPr/>
        </p:nvSpPr>
        <p:spPr bwMode="auto">
          <a:xfrm>
            <a:off x="3352800" y="533400"/>
            <a:ext cx="1676400" cy="519113"/>
          </a:xfrm>
          <a:prstGeom prst="rect">
            <a:avLst/>
          </a:prstGeom>
          <a:noFill/>
          <a:ln w="9525">
            <a:noFill/>
            <a:miter lim="800000"/>
            <a:headEnd/>
            <a:tailEnd/>
          </a:ln>
          <a:effectLst/>
        </p:spPr>
        <p:txBody>
          <a:bodyPr>
            <a:spAutoFit/>
          </a:bodyPr>
          <a:lstStyle/>
          <a:p>
            <a:pPr algn="l">
              <a:spcBef>
                <a:spcPct val="50000"/>
              </a:spcBef>
            </a:pPr>
            <a:r>
              <a:rPr lang="en-US" sz="2800"/>
              <a:t>-</a:t>
            </a:r>
            <a:r>
              <a:rPr lang="en-US" sz="2800">
                <a:solidFill>
                  <a:srgbClr val="008000"/>
                </a:solidFill>
              </a:rPr>
              <a:t>four</a:t>
            </a:r>
            <a:endParaRPr lang="en-US" sz="3600"/>
          </a:p>
        </p:txBody>
      </p:sp>
      <p:sp>
        <p:nvSpPr>
          <p:cNvPr id="103432" name="Text Box 8"/>
          <p:cNvSpPr txBox="1">
            <a:spLocks noChangeArrowheads="1"/>
          </p:cNvSpPr>
          <p:nvPr/>
        </p:nvSpPr>
        <p:spPr bwMode="auto">
          <a:xfrm>
            <a:off x="3733800" y="5029200"/>
            <a:ext cx="609600" cy="641350"/>
          </a:xfrm>
          <a:prstGeom prst="rect">
            <a:avLst/>
          </a:prstGeom>
          <a:noFill/>
          <a:ln w="9525">
            <a:noFill/>
            <a:miter lim="800000"/>
            <a:headEnd/>
            <a:tailEnd/>
          </a:ln>
          <a:effectLst/>
        </p:spPr>
        <p:txBody>
          <a:bodyPr>
            <a:spAutoFit/>
          </a:bodyPr>
          <a:lstStyle/>
          <a:p>
            <a:pPr algn="l">
              <a:spcBef>
                <a:spcPct val="50000"/>
              </a:spcBef>
            </a:pPr>
            <a:r>
              <a:rPr lang="en-US" sz="3600">
                <a:solidFill>
                  <a:srgbClr val="008000"/>
                </a:solidFill>
              </a:rPr>
              <a:t>4</a:t>
            </a:r>
            <a:endParaRPr lang="en-US" sz="3600"/>
          </a:p>
        </p:txBody>
      </p:sp>
      <p:sp>
        <p:nvSpPr>
          <p:cNvPr id="103433" name="Text Box 9"/>
          <p:cNvSpPr txBox="1">
            <a:spLocks noChangeArrowheads="1"/>
          </p:cNvSpPr>
          <p:nvPr/>
        </p:nvSpPr>
        <p:spPr bwMode="auto">
          <a:xfrm>
            <a:off x="4343400" y="533400"/>
            <a:ext cx="1295400" cy="519113"/>
          </a:xfrm>
          <a:prstGeom prst="rect">
            <a:avLst/>
          </a:prstGeom>
          <a:noFill/>
          <a:ln w="9525">
            <a:noFill/>
            <a:miter lim="800000"/>
            <a:headEnd/>
            <a:tailEnd/>
          </a:ln>
          <a:effectLst/>
        </p:spPr>
        <p:txBody>
          <a:bodyPr>
            <a:spAutoFit/>
          </a:bodyPr>
          <a:lstStyle/>
          <a:p>
            <a:pPr algn="l">
              <a:spcBef>
                <a:spcPct val="50000"/>
              </a:spcBef>
            </a:pPr>
            <a:r>
              <a:rPr lang="en-US" sz="2800"/>
              <a:t>and</a:t>
            </a:r>
            <a:endParaRPr lang="en-US" sz="3600"/>
          </a:p>
        </p:txBody>
      </p:sp>
      <p:sp>
        <p:nvSpPr>
          <p:cNvPr id="103434" name="Text Box 10"/>
          <p:cNvSpPr txBox="1">
            <a:spLocks noChangeArrowheads="1"/>
          </p:cNvSpPr>
          <p:nvPr/>
        </p:nvSpPr>
        <p:spPr bwMode="auto">
          <a:xfrm>
            <a:off x="5029200" y="533400"/>
            <a:ext cx="5943600" cy="519113"/>
          </a:xfrm>
          <a:prstGeom prst="rect">
            <a:avLst/>
          </a:prstGeom>
          <a:noFill/>
          <a:ln w="9525">
            <a:noFill/>
            <a:miter lim="800000"/>
            <a:headEnd/>
            <a:tailEnd/>
          </a:ln>
          <a:effectLst/>
        </p:spPr>
        <p:txBody>
          <a:bodyPr>
            <a:spAutoFit/>
          </a:bodyPr>
          <a:lstStyle/>
          <a:p>
            <a:pPr algn="l">
              <a:spcBef>
                <a:spcPct val="50000"/>
              </a:spcBef>
            </a:pPr>
            <a:r>
              <a:rPr lang="en-US" sz="2800">
                <a:solidFill>
                  <a:srgbClr val="6600CC"/>
                </a:solidFill>
              </a:rPr>
              <a:t>seven ten-thousandths</a:t>
            </a:r>
            <a:endParaRPr lang="en-US" sz="2800"/>
          </a:p>
        </p:txBody>
      </p:sp>
      <p:sp>
        <p:nvSpPr>
          <p:cNvPr id="103435" name="Text Box 11"/>
          <p:cNvSpPr txBox="1">
            <a:spLocks noChangeArrowheads="1"/>
          </p:cNvSpPr>
          <p:nvPr/>
        </p:nvSpPr>
        <p:spPr bwMode="auto">
          <a:xfrm>
            <a:off x="4648200" y="5029200"/>
            <a:ext cx="3124200" cy="641350"/>
          </a:xfrm>
          <a:prstGeom prst="rect">
            <a:avLst/>
          </a:prstGeom>
          <a:noFill/>
          <a:ln w="9525">
            <a:noFill/>
            <a:miter lim="800000"/>
            <a:headEnd/>
            <a:tailEnd/>
          </a:ln>
          <a:effectLst/>
        </p:spPr>
        <p:txBody>
          <a:bodyPr>
            <a:spAutoFit/>
          </a:bodyPr>
          <a:lstStyle/>
          <a:p>
            <a:pPr algn="l">
              <a:spcBef>
                <a:spcPct val="50000"/>
              </a:spcBef>
            </a:pPr>
            <a:r>
              <a:rPr lang="en-US" sz="3600">
                <a:solidFill>
                  <a:srgbClr val="6600CC"/>
                </a:solidFill>
              </a:rPr>
              <a:t>0    0    0    7</a:t>
            </a:r>
            <a:endParaRPr lang="en-US" sz="3600"/>
          </a:p>
        </p:txBody>
      </p:sp>
      <p:sp>
        <p:nvSpPr>
          <p:cNvPr id="103436" name="Text Box 12"/>
          <p:cNvSpPr txBox="1">
            <a:spLocks noChangeArrowheads="1"/>
          </p:cNvSpPr>
          <p:nvPr/>
        </p:nvSpPr>
        <p:spPr bwMode="auto">
          <a:xfrm>
            <a:off x="2133600" y="5029200"/>
            <a:ext cx="457200" cy="641350"/>
          </a:xfrm>
          <a:prstGeom prst="rect">
            <a:avLst/>
          </a:prstGeom>
          <a:noFill/>
          <a:ln w="9525">
            <a:noFill/>
            <a:miter lim="800000"/>
            <a:headEnd/>
            <a:tailEnd/>
          </a:ln>
          <a:effectLst/>
        </p:spPr>
        <p:txBody>
          <a:bodyPr>
            <a:spAutoFit/>
          </a:bodyPr>
          <a:lstStyle/>
          <a:p>
            <a:pPr algn="l">
              <a:spcBef>
                <a:spcPct val="50000"/>
              </a:spcBef>
            </a:pPr>
            <a:r>
              <a:rPr lang="en-US" sz="3600">
                <a:solidFill>
                  <a:srgbClr val="FF0000"/>
                </a:solidFill>
              </a:rPr>
              <a:t>1</a:t>
            </a:r>
          </a:p>
        </p:txBody>
      </p:sp>
      <p:sp>
        <p:nvSpPr>
          <p:cNvPr id="103440" name="AutoShape 16" descr="Bouquet">
            <a:hlinkClick r:id="rId5" action="ppaction://hlinksldjump" highlightClick="1"/>
          </p:cNvPr>
          <p:cNvSpPr>
            <a:spLocks noChangeArrowheads="1"/>
          </p:cNvSpPr>
          <p:nvPr/>
        </p:nvSpPr>
        <p:spPr bwMode="auto">
          <a:xfrm>
            <a:off x="8305800" y="6172200"/>
            <a:ext cx="685800" cy="381000"/>
          </a:xfrm>
          <a:prstGeom prst="actionButtonForwardNext">
            <a:avLst/>
          </a:prstGeom>
          <a:blipFill dpi="0" rotWithShape="0">
            <a:blip r:embed="rId6" cstate="print"/>
            <a:srcRect/>
            <a:tile tx="0" ty="0" sx="100000" sy="100000" flip="none" algn="tl"/>
          </a:blipFill>
          <a:ln w="12700">
            <a:solidFill>
              <a:schemeClr val="tx1"/>
            </a:solidFill>
            <a:miter lim="800000"/>
            <a:headEnd/>
            <a:tailEnd/>
          </a:ln>
          <a:effectLst/>
        </p:spPr>
        <p:txBody>
          <a:bodyPr wrap="none" anchor="ctr"/>
          <a:lstStyle/>
          <a:p>
            <a:endParaRPr lang="en-US"/>
          </a:p>
        </p:txBody>
      </p:sp>
      <p:sp>
        <p:nvSpPr>
          <p:cNvPr id="103441" name="AutoShape 17" descr="Bouquet">
            <a:hlinkClick r:id="rId7"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6" cstate="print"/>
            <a:srcRect/>
            <a:tile tx="0" ty="0" sx="100000" sy="100000" flip="none" algn="tl"/>
          </a:blipFill>
          <a:ln w="12700">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103428"/>
                                        </p:tgtEl>
                                        <p:attrNameLst>
                                          <p:attrName>style.visibility</p:attrName>
                                        </p:attrNameLst>
                                      </p:cBhvr>
                                      <p:to>
                                        <p:strVal val="visible"/>
                                      </p:to>
                                    </p:set>
                                    <p:anim calcmode="lin" valueType="num">
                                      <p:cBhvr additive="base">
                                        <p:cTn id="7" dur="500" fill="hold"/>
                                        <p:tgtEl>
                                          <p:spTgt spid="103428"/>
                                        </p:tgtEl>
                                        <p:attrNameLst>
                                          <p:attrName>ppt_x</p:attrName>
                                        </p:attrNameLst>
                                      </p:cBhvr>
                                      <p:tavLst>
                                        <p:tav tm="0">
                                          <p:val>
                                            <p:strVal val="0-#ppt_w/2"/>
                                          </p:val>
                                        </p:tav>
                                        <p:tav tm="100000">
                                          <p:val>
                                            <p:strVal val="#ppt_x"/>
                                          </p:val>
                                        </p:tav>
                                      </p:tavLst>
                                    </p:anim>
                                    <p:anim calcmode="lin" valueType="num">
                                      <p:cBhvr additive="base">
                                        <p:cTn id="8" dur="500" fill="hold"/>
                                        <p:tgtEl>
                                          <p:spTgt spid="103428"/>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fill="hold" grpId="0" nodeType="afterEffect">
                                  <p:stCondLst>
                                    <p:cond delay="1000"/>
                                  </p:stCondLst>
                                  <p:childTnLst>
                                    <p:set>
                                      <p:cBhvr>
                                        <p:cTn id="11" dur="1" fill="hold">
                                          <p:stCondLst>
                                            <p:cond delay="0"/>
                                          </p:stCondLst>
                                        </p:cTn>
                                        <p:tgtEl>
                                          <p:spTgt spid="103436"/>
                                        </p:tgtEl>
                                        <p:attrNameLst>
                                          <p:attrName>style.visibility</p:attrName>
                                        </p:attrNameLst>
                                      </p:cBhvr>
                                      <p:to>
                                        <p:strVal val="visible"/>
                                      </p:to>
                                    </p:set>
                                    <p:anim calcmode="lin" valueType="num">
                                      <p:cBhvr additive="base">
                                        <p:cTn id="12" dur="500" fill="hold"/>
                                        <p:tgtEl>
                                          <p:spTgt spid="103436"/>
                                        </p:tgtEl>
                                        <p:attrNameLst>
                                          <p:attrName>ppt_x</p:attrName>
                                        </p:attrNameLst>
                                      </p:cBhvr>
                                      <p:tavLst>
                                        <p:tav tm="0">
                                          <p:val>
                                            <p:strVal val="0-#ppt_w/2"/>
                                          </p:val>
                                        </p:tav>
                                        <p:tav tm="100000">
                                          <p:val>
                                            <p:strVal val="#ppt_x"/>
                                          </p:val>
                                        </p:tav>
                                      </p:tavLst>
                                    </p:anim>
                                    <p:anim calcmode="lin" valueType="num">
                                      <p:cBhvr additive="base">
                                        <p:cTn id="13" dur="500" fill="hold"/>
                                        <p:tgtEl>
                                          <p:spTgt spid="103436"/>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8" fill="hold" grpId="0" nodeType="afterEffect">
                                  <p:stCondLst>
                                    <p:cond delay="1000"/>
                                  </p:stCondLst>
                                  <p:childTnLst>
                                    <p:set>
                                      <p:cBhvr>
                                        <p:cTn id="16" dur="1" fill="hold">
                                          <p:stCondLst>
                                            <p:cond delay="0"/>
                                          </p:stCondLst>
                                        </p:cTn>
                                        <p:tgtEl>
                                          <p:spTgt spid="103429"/>
                                        </p:tgtEl>
                                        <p:attrNameLst>
                                          <p:attrName>style.visibility</p:attrName>
                                        </p:attrNameLst>
                                      </p:cBhvr>
                                      <p:to>
                                        <p:strVal val="visible"/>
                                      </p:to>
                                    </p:set>
                                    <p:anim calcmode="lin" valueType="num">
                                      <p:cBhvr additive="base">
                                        <p:cTn id="17" dur="500" fill="hold"/>
                                        <p:tgtEl>
                                          <p:spTgt spid="103429"/>
                                        </p:tgtEl>
                                        <p:attrNameLst>
                                          <p:attrName>ppt_x</p:attrName>
                                        </p:attrNameLst>
                                      </p:cBhvr>
                                      <p:tavLst>
                                        <p:tav tm="0">
                                          <p:val>
                                            <p:strVal val="0-#ppt_w/2"/>
                                          </p:val>
                                        </p:tav>
                                        <p:tav tm="100000">
                                          <p:val>
                                            <p:strVal val="#ppt_x"/>
                                          </p:val>
                                        </p:tav>
                                      </p:tavLst>
                                    </p:anim>
                                    <p:anim calcmode="lin" valueType="num">
                                      <p:cBhvr additive="base">
                                        <p:cTn id="18" dur="500" fill="hold"/>
                                        <p:tgtEl>
                                          <p:spTgt spid="103429"/>
                                        </p:tgtEl>
                                        <p:attrNameLst>
                                          <p:attrName>ppt_y</p:attrName>
                                        </p:attrNameLst>
                                      </p:cBhvr>
                                      <p:tavLst>
                                        <p:tav tm="0">
                                          <p:val>
                                            <p:strVal val="#ppt_y"/>
                                          </p:val>
                                        </p:tav>
                                        <p:tav tm="100000">
                                          <p:val>
                                            <p:strVal val="#ppt_y"/>
                                          </p:val>
                                        </p:tav>
                                      </p:tavLst>
                                    </p:anim>
                                  </p:childTnLst>
                                </p:cTn>
                              </p:par>
                            </p:childTnLst>
                          </p:cTn>
                        </p:par>
                        <p:par>
                          <p:cTn id="19" fill="hold">
                            <p:stCondLst>
                              <p:cond delay="4500"/>
                            </p:stCondLst>
                            <p:childTnLst>
                              <p:par>
                                <p:cTn id="20" presetID="2" presetClass="entr" presetSubtype="8" fill="hold" grpId="0" nodeType="afterEffect">
                                  <p:stCondLst>
                                    <p:cond delay="1000"/>
                                  </p:stCondLst>
                                  <p:childTnLst>
                                    <p:set>
                                      <p:cBhvr>
                                        <p:cTn id="21" dur="1" fill="hold">
                                          <p:stCondLst>
                                            <p:cond delay="0"/>
                                          </p:stCondLst>
                                        </p:cTn>
                                        <p:tgtEl>
                                          <p:spTgt spid="103430"/>
                                        </p:tgtEl>
                                        <p:attrNameLst>
                                          <p:attrName>style.visibility</p:attrName>
                                        </p:attrNameLst>
                                      </p:cBhvr>
                                      <p:to>
                                        <p:strVal val="visible"/>
                                      </p:to>
                                    </p:set>
                                    <p:anim calcmode="lin" valueType="num">
                                      <p:cBhvr additive="base">
                                        <p:cTn id="22" dur="500" fill="hold"/>
                                        <p:tgtEl>
                                          <p:spTgt spid="103430"/>
                                        </p:tgtEl>
                                        <p:attrNameLst>
                                          <p:attrName>ppt_x</p:attrName>
                                        </p:attrNameLst>
                                      </p:cBhvr>
                                      <p:tavLst>
                                        <p:tav tm="0">
                                          <p:val>
                                            <p:strVal val="0-#ppt_w/2"/>
                                          </p:val>
                                        </p:tav>
                                        <p:tav tm="100000">
                                          <p:val>
                                            <p:strVal val="#ppt_x"/>
                                          </p:val>
                                        </p:tav>
                                      </p:tavLst>
                                    </p:anim>
                                    <p:anim calcmode="lin" valueType="num">
                                      <p:cBhvr additive="base">
                                        <p:cTn id="23" dur="500" fill="hold"/>
                                        <p:tgtEl>
                                          <p:spTgt spid="103430"/>
                                        </p:tgtEl>
                                        <p:attrNameLst>
                                          <p:attrName>ppt_y</p:attrName>
                                        </p:attrNameLst>
                                      </p:cBhvr>
                                      <p:tavLst>
                                        <p:tav tm="0">
                                          <p:val>
                                            <p:strVal val="#ppt_y"/>
                                          </p:val>
                                        </p:tav>
                                        <p:tav tm="100000">
                                          <p:val>
                                            <p:strVal val="#ppt_y"/>
                                          </p:val>
                                        </p:tav>
                                      </p:tavLst>
                                    </p:anim>
                                  </p:childTnLst>
                                </p:cTn>
                              </p:par>
                            </p:childTnLst>
                          </p:cTn>
                        </p:par>
                        <p:par>
                          <p:cTn id="24" fill="hold">
                            <p:stCondLst>
                              <p:cond delay="6000"/>
                            </p:stCondLst>
                            <p:childTnLst>
                              <p:par>
                                <p:cTn id="25" presetID="2" presetClass="entr" presetSubtype="8" fill="hold" grpId="0" nodeType="afterEffect">
                                  <p:stCondLst>
                                    <p:cond delay="1000"/>
                                  </p:stCondLst>
                                  <p:childTnLst>
                                    <p:set>
                                      <p:cBhvr>
                                        <p:cTn id="26" dur="1" fill="hold">
                                          <p:stCondLst>
                                            <p:cond delay="0"/>
                                          </p:stCondLst>
                                        </p:cTn>
                                        <p:tgtEl>
                                          <p:spTgt spid="103431"/>
                                        </p:tgtEl>
                                        <p:attrNameLst>
                                          <p:attrName>style.visibility</p:attrName>
                                        </p:attrNameLst>
                                      </p:cBhvr>
                                      <p:to>
                                        <p:strVal val="visible"/>
                                      </p:to>
                                    </p:set>
                                    <p:anim calcmode="lin" valueType="num">
                                      <p:cBhvr additive="base">
                                        <p:cTn id="27" dur="500" fill="hold"/>
                                        <p:tgtEl>
                                          <p:spTgt spid="103431"/>
                                        </p:tgtEl>
                                        <p:attrNameLst>
                                          <p:attrName>ppt_x</p:attrName>
                                        </p:attrNameLst>
                                      </p:cBhvr>
                                      <p:tavLst>
                                        <p:tav tm="0">
                                          <p:val>
                                            <p:strVal val="0-#ppt_w/2"/>
                                          </p:val>
                                        </p:tav>
                                        <p:tav tm="100000">
                                          <p:val>
                                            <p:strVal val="#ppt_x"/>
                                          </p:val>
                                        </p:tav>
                                      </p:tavLst>
                                    </p:anim>
                                    <p:anim calcmode="lin" valueType="num">
                                      <p:cBhvr additive="base">
                                        <p:cTn id="28" dur="500" fill="hold"/>
                                        <p:tgtEl>
                                          <p:spTgt spid="103431"/>
                                        </p:tgtEl>
                                        <p:attrNameLst>
                                          <p:attrName>ppt_y</p:attrName>
                                        </p:attrNameLst>
                                      </p:cBhvr>
                                      <p:tavLst>
                                        <p:tav tm="0">
                                          <p:val>
                                            <p:strVal val="#ppt_y"/>
                                          </p:val>
                                        </p:tav>
                                        <p:tav tm="100000">
                                          <p:val>
                                            <p:strVal val="#ppt_y"/>
                                          </p:val>
                                        </p:tav>
                                      </p:tavLst>
                                    </p:anim>
                                  </p:childTnLst>
                                </p:cTn>
                              </p:par>
                            </p:childTnLst>
                          </p:cTn>
                        </p:par>
                        <p:par>
                          <p:cTn id="29" fill="hold">
                            <p:stCondLst>
                              <p:cond delay="7500"/>
                            </p:stCondLst>
                            <p:childTnLst>
                              <p:par>
                                <p:cTn id="30" presetID="2" presetClass="entr" presetSubtype="8" fill="hold" grpId="0" nodeType="afterEffect">
                                  <p:stCondLst>
                                    <p:cond delay="1000"/>
                                  </p:stCondLst>
                                  <p:childTnLst>
                                    <p:set>
                                      <p:cBhvr>
                                        <p:cTn id="31" dur="1" fill="hold">
                                          <p:stCondLst>
                                            <p:cond delay="0"/>
                                          </p:stCondLst>
                                        </p:cTn>
                                        <p:tgtEl>
                                          <p:spTgt spid="103432"/>
                                        </p:tgtEl>
                                        <p:attrNameLst>
                                          <p:attrName>style.visibility</p:attrName>
                                        </p:attrNameLst>
                                      </p:cBhvr>
                                      <p:to>
                                        <p:strVal val="visible"/>
                                      </p:to>
                                    </p:set>
                                    <p:anim calcmode="lin" valueType="num">
                                      <p:cBhvr additive="base">
                                        <p:cTn id="32" dur="500" fill="hold"/>
                                        <p:tgtEl>
                                          <p:spTgt spid="103432"/>
                                        </p:tgtEl>
                                        <p:attrNameLst>
                                          <p:attrName>ppt_x</p:attrName>
                                        </p:attrNameLst>
                                      </p:cBhvr>
                                      <p:tavLst>
                                        <p:tav tm="0">
                                          <p:val>
                                            <p:strVal val="0-#ppt_w/2"/>
                                          </p:val>
                                        </p:tav>
                                        <p:tav tm="100000">
                                          <p:val>
                                            <p:strVal val="#ppt_x"/>
                                          </p:val>
                                        </p:tav>
                                      </p:tavLst>
                                    </p:anim>
                                    <p:anim calcmode="lin" valueType="num">
                                      <p:cBhvr additive="base">
                                        <p:cTn id="33" dur="500" fill="hold"/>
                                        <p:tgtEl>
                                          <p:spTgt spid="103432"/>
                                        </p:tgtEl>
                                        <p:attrNameLst>
                                          <p:attrName>ppt_y</p:attrName>
                                        </p:attrNameLst>
                                      </p:cBhvr>
                                      <p:tavLst>
                                        <p:tav tm="0">
                                          <p:val>
                                            <p:strVal val="#ppt_y"/>
                                          </p:val>
                                        </p:tav>
                                        <p:tav tm="100000">
                                          <p:val>
                                            <p:strVal val="#ppt_y"/>
                                          </p:val>
                                        </p:tav>
                                      </p:tavLst>
                                    </p:anim>
                                  </p:childTnLst>
                                </p:cTn>
                              </p:par>
                            </p:childTnLst>
                          </p:cTn>
                        </p:par>
                        <p:par>
                          <p:cTn id="34" fill="hold">
                            <p:stCondLst>
                              <p:cond delay="9000"/>
                            </p:stCondLst>
                            <p:childTnLst>
                              <p:par>
                                <p:cTn id="35" presetID="2" presetClass="entr" presetSubtype="8" fill="hold" grpId="0" nodeType="afterEffect">
                                  <p:stCondLst>
                                    <p:cond delay="1000"/>
                                  </p:stCondLst>
                                  <p:childTnLst>
                                    <p:set>
                                      <p:cBhvr>
                                        <p:cTn id="36" dur="1" fill="hold">
                                          <p:stCondLst>
                                            <p:cond delay="0"/>
                                          </p:stCondLst>
                                        </p:cTn>
                                        <p:tgtEl>
                                          <p:spTgt spid="103433"/>
                                        </p:tgtEl>
                                        <p:attrNameLst>
                                          <p:attrName>style.visibility</p:attrName>
                                        </p:attrNameLst>
                                      </p:cBhvr>
                                      <p:to>
                                        <p:strVal val="visible"/>
                                      </p:to>
                                    </p:set>
                                    <p:anim calcmode="lin" valueType="num">
                                      <p:cBhvr additive="base">
                                        <p:cTn id="37" dur="500" fill="hold"/>
                                        <p:tgtEl>
                                          <p:spTgt spid="103433"/>
                                        </p:tgtEl>
                                        <p:attrNameLst>
                                          <p:attrName>ppt_x</p:attrName>
                                        </p:attrNameLst>
                                      </p:cBhvr>
                                      <p:tavLst>
                                        <p:tav tm="0">
                                          <p:val>
                                            <p:strVal val="0-#ppt_w/2"/>
                                          </p:val>
                                        </p:tav>
                                        <p:tav tm="100000">
                                          <p:val>
                                            <p:strVal val="#ppt_x"/>
                                          </p:val>
                                        </p:tav>
                                      </p:tavLst>
                                    </p:anim>
                                    <p:anim calcmode="lin" valueType="num">
                                      <p:cBhvr additive="base">
                                        <p:cTn id="38" dur="500" fill="hold"/>
                                        <p:tgtEl>
                                          <p:spTgt spid="103433"/>
                                        </p:tgtEl>
                                        <p:attrNameLst>
                                          <p:attrName>ppt_y</p:attrName>
                                        </p:attrNameLst>
                                      </p:cBhvr>
                                      <p:tavLst>
                                        <p:tav tm="0">
                                          <p:val>
                                            <p:strVal val="#ppt_y"/>
                                          </p:val>
                                        </p:tav>
                                        <p:tav tm="100000">
                                          <p:val>
                                            <p:strVal val="#ppt_y"/>
                                          </p:val>
                                        </p:tav>
                                      </p:tavLst>
                                    </p:anim>
                                  </p:childTnLst>
                                </p:cTn>
                              </p:par>
                            </p:childTnLst>
                          </p:cTn>
                        </p:par>
                        <p:par>
                          <p:cTn id="39" fill="hold">
                            <p:stCondLst>
                              <p:cond delay="10500"/>
                            </p:stCondLst>
                            <p:childTnLst>
                              <p:par>
                                <p:cTn id="40" presetID="2" presetClass="entr" presetSubtype="8" fill="hold" grpId="0" nodeType="afterEffect">
                                  <p:stCondLst>
                                    <p:cond delay="1000"/>
                                  </p:stCondLst>
                                  <p:childTnLst>
                                    <p:set>
                                      <p:cBhvr>
                                        <p:cTn id="41" dur="1" fill="hold">
                                          <p:stCondLst>
                                            <p:cond delay="0"/>
                                          </p:stCondLst>
                                        </p:cTn>
                                        <p:tgtEl>
                                          <p:spTgt spid="103434"/>
                                        </p:tgtEl>
                                        <p:attrNameLst>
                                          <p:attrName>style.visibility</p:attrName>
                                        </p:attrNameLst>
                                      </p:cBhvr>
                                      <p:to>
                                        <p:strVal val="visible"/>
                                      </p:to>
                                    </p:set>
                                    <p:anim calcmode="lin" valueType="num">
                                      <p:cBhvr additive="base">
                                        <p:cTn id="42" dur="500" fill="hold"/>
                                        <p:tgtEl>
                                          <p:spTgt spid="103434"/>
                                        </p:tgtEl>
                                        <p:attrNameLst>
                                          <p:attrName>ppt_x</p:attrName>
                                        </p:attrNameLst>
                                      </p:cBhvr>
                                      <p:tavLst>
                                        <p:tav tm="0">
                                          <p:val>
                                            <p:strVal val="0-#ppt_w/2"/>
                                          </p:val>
                                        </p:tav>
                                        <p:tav tm="100000">
                                          <p:val>
                                            <p:strVal val="#ppt_x"/>
                                          </p:val>
                                        </p:tav>
                                      </p:tavLst>
                                    </p:anim>
                                    <p:anim calcmode="lin" valueType="num">
                                      <p:cBhvr additive="base">
                                        <p:cTn id="43" dur="500" fill="hold"/>
                                        <p:tgtEl>
                                          <p:spTgt spid="103434"/>
                                        </p:tgtEl>
                                        <p:attrNameLst>
                                          <p:attrName>ppt_y</p:attrName>
                                        </p:attrNameLst>
                                      </p:cBhvr>
                                      <p:tavLst>
                                        <p:tav tm="0">
                                          <p:val>
                                            <p:strVal val="#ppt_y"/>
                                          </p:val>
                                        </p:tav>
                                        <p:tav tm="100000">
                                          <p:val>
                                            <p:strVal val="#ppt_y"/>
                                          </p:val>
                                        </p:tav>
                                      </p:tavLst>
                                    </p:anim>
                                  </p:childTnLst>
                                </p:cTn>
                              </p:par>
                            </p:childTnLst>
                          </p:cTn>
                        </p:par>
                        <p:par>
                          <p:cTn id="44" fill="hold">
                            <p:stCondLst>
                              <p:cond delay="12000"/>
                            </p:stCondLst>
                            <p:childTnLst>
                              <p:par>
                                <p:cTn id="45" presetID="2" presetClass="entr" presetSubtype="8" fill="hold" grpId="0" nodeType="afterEffect">
                                  <p:stCondLst>
                                    <p:cond delay="1000"/>
                                  </p:stCondLst>
                                  <p:childTnLst>
                                    <p:set>
                                      <p:cBhvr>
                                        <p:cTn id="46" dur="1" fill="hold">
                                          <p:stCondLst>
                                            <p:cond delay="0"/>
                                          </p:stCondLst>
                                        </p:cTn>
                                        <p:tgtEl>
                                          <p:spTgt spid="103435"/>
                                        </p:tgtEl>
                                        <p:attrNameLst>
                                          <p:attrName>style.visibility</p:attrName>
                                        </p:attrNameLst>
                                      </p:cBhvr>
                                      <p:to>
                                        <p:strVal val="visible"/>
                                      </p:to>
                                    </p:set>
                                    <p:anim calcmode="lin" valueType="num">
                                      <p:cBhvr additive="base">
                                        <p:cTn id="47" dur="500" fill="hold"/>
                                        <p:tgtEl>
                                          <p:spTgt spid="103435"/>
                                        </p:tgtEl>
                                        <p:attrNameLst>
                                          <p:attrName>ppt_x</p:attrName>
                                        </p:attrNameLst>
                                      </p:cBhvr>
                                      <p:tavLst>
                                        <p:tav tm="0">
                                          <p:val>
                                            <p:strVal val="0-#ppt_w/2"/>
                                          </p:val>
                                        </p:tav>
                                        <p:tav tm="100000">
                                          <p:val>
                                            <p:strVal val="#ppt_x"/>
                                          </p:val>
                                        </p:tav>
                                      </p:tavLst>
                                    </p:anim>
                                    <p:anim calcmode="lin" valueType="num">
                                      <p:cBhvr additive="base">
                                        <p:cTn id="48" dur="500" fill="hold"/>
                                        <p:tgtEl>
                                          <p:spTgt spid="1034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autoUpdateAnimBg="0"/>
      <p:bldP spid="103429" grpId="0" autoUpdateAnimBg="0"/>
      <p:bldP spid="103430" grpId="0" autoUpdateAnimBg="0"/>
      <p:bldP spid="103431" grpId="0" autoUpdateAnimBg="0"/>
      <p:bldP spid="103432" grpId="0" autoUpdateAnimBg="0"/>
      <p:bldP spid="103433" grpId="0" autoUpdateAnimBg="0"/>
      <p:bldP spid="103434" grpId="0" autoUpdateAnimBg="0"/>
      <p:bldP spid="103435" grpId="0" autoUpdateAnimBg="0"/>
      <p:bldP spid="10343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4267200" y="4267200"/>
            <a:ext cx="4495800" cy="21336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104451" name="Rectangle 3"/>
          <p:cNvSpPr>
            <a:spLocks noChangeArrowheads="1"/>
          </p:cNvSpPr>
          <p:nvPr/>
        </p:nvSpPr>
        <p:spPr bwMode="auto">
          <a:xfrm>
            <a:off x="4267200" y="1600200"/>
            <a:ext cx="4343400" cy="21336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104452" name="Rectangle 4"/>
          <p:cNvSpPr>
            <a:spLocks noChangeArrowheads="1"/>
          </p:cNvSpPr>
          <p:nvPr/>
        </p:nvSpPr>
        <p:spPr bwMode="auto">
          <a:xfrm>
            <a:off x="457200" y="4267200"/>
            <a:ext cx="3429000" cy="21336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104453" name="Rectangle 5"/>
          <p:cNvSpPr>
            <a:spLocks noChangeArrowheads="1"/>
          </p:cNvSpPr>
          <p:nvPr/>
        </p:nvSpPr>
        <p:spPr bwMode="auto">
          <a:xfrm>
            <a:off x="533400" y="1600200"/>
            <a:ext cx="3429000" cy="21336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104454" name="Text Box 6"/>
          <p:cNvSpPr txBox="1">
            <a:spLocks noChangeArrowheads="1"/>
          </p:cNvSpPr>
          <p:nvPr/>
        </p:nvSpPr>
        <p:spPr bwMode="auto">
          <a:xfrm>
            <a:off x="914400" y="457200"/>
            <a:ext cx="6705600" cy="1187450"/>
          </a:xfrm>
          <a:prstGeom prst="rect">
            <a:avLst/>
          </a:prstGeom>
          <a:noFill/>
          <a:ln w="12700">
            <a:noFill/>
            <a:miter lim="800000"/>
            <a:headEnd type="none" w="sm" len="sm"/>
            <a:tailEnd type="none" w="sm" len="sm"/>
          </a:ln>
          <a:effectLst/>
        </p:spPr>
        <p:txBody>
          <a:bodyPr>
            <a:spAutoFit/>
          </a:bodyPr>
          <a:lstStyle/>
          <a:p>
            <a:pPr>
              <a:spcBef>
                <a:spcPct val="50000"/>
              </a:spcBef>
            </a:pPr>
            <a:r>
              <a:rPr lang="en-US"/>
              <a:t>Remember, decimals are special fractions with certain multiples of ten in the denominator.</a:t>
            </a:r>
          </a:p>
        </p:txBody>
      </p:sp>
      <p:graphicFrame>
        <p:nvGraphicFramePr>
          <p:cNvPr id="104455" name="Object 7"/>
          <p:cNvGraphicFramePr>
            <a:graphicFrameLocks noChangeAspect="1"/>
          </p:cNvGraphicFramePr>
          <p:nvPr/>
        </p:nvGraphicFramePr>
        <p:xfrm>
          <a:off x="533400" y="4343400"/>
          <a:ext cx="1384300" cy="1524000"/>
        </p:xfrm>
        <a:graphic>
          <a:graphicData uri="http://schemas.openxmlformats.org/presentationml/2006/ole">
            <p:oleObj spid="_x0000_s104455" name="Equation" r:id="rId3" imgW="380880" imgH="419040" progId="Equation.3">
              <p:embed/>
            </p:oleObj>
          </a:graphicData>
        </a:graphic>
      </p:graphicFrame>
      <p:graphicFrame>
        <p:nvGraphicFramePr>
          <p:cNvPr id="104456" name="Object 8"/>
          <p:cNvGraphicFramePr>
            <a:graphicFrameLocks noChangeAspect="1"/>
          </p:cNvGraphicFramePr>
          <p:nvPr/>
        </p:nvGraphicFramePr>
        <p:xfrm>
          <a:off x="914400" y="1676400"/>
          <a:ext cx="822325" cy="1600200"/>
        </p:xfrm>
        <a:graphic>
          <a:graphicData uri="http://schemas.openxmlformats.org/presentationml/2006/ole">
            <p:oleObj spid="_x0000_s104456" name="Equation" r:id="rId4" imgW="203040" imgH="393480" progId="Equation.3">
              <p:embed/>
            </p:oleObj>
          </a:graphicData>
        </a:graphic>
      </p:graphicFrame>
      <p:graphicFrame>
        <p:nvGraphicFramePr>
          <p:cNvPr id="104457" name="Object 9"/>
          <p:cNvGraphicFramePr>
            <a:graphicFrameLocks noChangeAspect="1"/>
          </p:cNvGraphicFramePr>
          <p:nvPr/>
        </p:nvGraphicFramePr>
        <p:xfrm>
          <a:off x="4572000" y="1676400"/>
          <a:ext cx="1085850" cy="1524000"/>
        </p:xfrm>
        <a:graphic>
          <a:graphicData uri="http://schemas.openxmlformats.org/presentationml/2006/ole">
            <p:oleObj spid="_x0000_s104457" name="Equation" r:id="rId5" imgW="279360" imgH="393480" progId="Equation.3">
              <p:embed/>
            </p:oleObj>
          </a:graphicData>
        </a:graphic>
      </p:graphicFrame>
      <p:graphicFrame>
        <p:nvGraphicFramePr>
          <p:cNvPr id="104458" name="Object 10"/>
          <p:cNvGraphicFramePr>
            <a:graphicFrameLocks noChangeAspect="1"/>
          </p:cNvGraphicFramePr>
          <p:nvPr/>
        </p:nvGraphicFramePr>
        <p:xfrm>
          <a:off x="4419600" y="4267200"/>
          <a:ext cx="1752600" cy="1684338"/>
        </p:xfrm>
        <a:graphic>
          <a:graphicData uri="http://schemas.openxmlformats.org/presentationml/2006/ole">
            <p:oleObj spid="_x0000_s104458" name="Equation" r:id="rId6" imgW="469800" imgH="419040" progId="Equation.3">
              <p:embed/>
            </p:oleObj>
          </a:graphicData>
        </a:graphic>
      </p:graphicFrame>
      <p:sp>
        <p:nvSpPr>
          <p:cNvPr id="104459" name="Text Box 11"/>
          <p:cNvSpPr txBox="1">
            <a:spLocks noChangeArrowheads="1"/>
          </p:cNvSpPr>
          <p:nvPr/>
        </p:nvSpPr>
        <p:spPr bwMode="auto">
          <a:xfrm>
            <a:off x="1828800" y="2057400"/>
            <a:ext cx="1524000" cy="762000"/>
          </a:xfrm>
          <a:prstGeom prst="rect">
            <a:avLst/>
          </a:prstGeom>
          <a:noFill/>
          <a:ln w="12700">
            <a:noFill/>
            <a:miter lim="800000"/>
            <a:headEnd type="none" w="sm" len="sm"/>
            <a:tailEnd type="none" w="sm" len="sm"/>
          </a:ln>
          <a:effectLst/>
        </p:spPr>
        <p:txBody>
          <a:bodyPr>
            <a:spAutoFit/>
          </a:bodyPr>
          <a:lstStyle/>
          <a:p>
            <a:pPr algn="l">
              <a:spcBef>
                <a:spcPct val="50000"/>
              </a:spcBef>
            </a:pPr>
            <a:r>
              <a:rPr lang="en-US" sz="4400">
                <a:latin typeface="Times New Roman" charset="0"/>
              </a:rPr>
              <a:t>= 0.1</a:t>
            </a:r>
            <a:endParaRPr lang="en-US">
              <a:latin typeface="Times New Roman" charset="0"/>
            </a:endParaRPr>
          </a:p>
        </p:txBody>
      </p:sp>
      <p:sp>
        <p:nvSpPr>
          <p:cNvPr id="104460" name="Text Box 12"/>
          <p:cNvSpPr txBox="1">
            <a:spLocks noChangeArrowheads="1"/>
          </p:cNvSpPr>
          <p:nvPr/>
        </p:nvSpPr>
        <p:spPr bwMode="auto">
          <a:xfrm>
            <a:off x="5715000" y="2057400"/>
            <a:ext cx="2362200" cy="762000"/>
          </a:xfrm>
          <a:prstGeom prst="rect">
            <a:avLst/>
          </a:prstGeom>
          <a:noFill/>
          <a:ln w="12700">
            <a:noFill/>
            <a:miter lim="800000"/>
            <a:headEnd type="none" w="sm" len="sm"/>
            <a:tailEnd type="none" w="sm" len="sm"/>
          </a:ln>
          <a:effectLst/>
        </p:spPr>
        <p:txBody>
          <a:bodyPr>
            <a:spAutoFit/>
          </a:bodyPr>
          <a:lstStyle/>
          <a:p>
            <a:pPr algn="l">
              <a:spcBef>
                <a:spcPct val="50000"/>
              </a:spcBef>
            </a:pPr>
            <a:r>
              <a:rPr lang="en-US" sz="4400">
                <a:latin typeface="Times New Roman" charset="0"/>
              </a:rPr>
              <a:t>= 0.01</a:t>
            </a:r>
            <a:endParaRPr lang="en-US"/>
          </a:p>
        </p:txBody>
      </p:sp>
      <p:sp>
        <p:nvSpPr>
          <p:cNvPr id="104461" name="Text Box 13"/>
          <p:cNvSpPr txBox="1">
            <a:spLocks noChangeArrowheads="1"/>
          </p:cNvSpPr>
          <p:nvPr/>
        </p:nvSpPr>
        <p:spPr bwMode="auto">
          <a:xfrm>
            <a:off x="1905000" y="4648200"/>
            <a:ext cx="2362200" cy="762000"/>
          </a:xfrm>
          <a:prstGeom prst="rect">
            <a:avLst/>
          </a:prstGeom>
          <a:noFill/>
          <a:ln w="12700">
            <a:noFill/>
            <a:miter lim="800000"/>
            <a:headEnd type="none" w="sm" len="sm"/>
            <a:tailEnd type="none" w="sm" len="sm"/>
          </a:ln>
          <a:effectLst/>
        </p:spPr>
        <p:txBody>
          <a:bodyPr>
            <a:spAutoFit/>
          </a:bodyPr>
          <a:lstStyle/>
          <a:p>
            <a:pPr algn="l">
              <a:spcBef>
                <a:spcPct val="50000"/>
              </a:spcBef>
            </a:pPr>
            <a:r>
              <a:rPr lang="en-US" sz="4400">
                <a:latin typeface="Times New Roman" charset="0"/>
              </a:rPr>
              <a:t>= 0.001</a:t>
            </a:r>
            <a:endParaRPr lang="en-US">
              <a:latin typeface="Times New Roman" charset="0"/>
            </a:endParaRPr>
          </a:p>
        </p:txBody>
      </p:sp>
      <p:sp>
        <p:nvSpPr>
          <p:cNvPr id="104462" name="Text Box 14"/>
          <p:cNvSpPr txBox="1">
            <a:spLocks noChangeArrowheads="1"/>
          </p:cNvSpPr>
          <p:nvPr/>
        </p:nvSpPr>
        <p:spPr bwMode="auto">
          <a:xfrm>
            <a:off x="6172200" y="4572000"/>
            <a:ext cx="2362200" cy="762000"/>
          </a:xfrm>
          <a:prstGeom prst="rect">
            <a:avLst/>
          </a:prstGeom>
          <a:noFill/>
          <a:ln w="12700">
            <a:noFill/>
            <a:miter lim="800000"/>
            <a:headEnd type="none" w="sm" len="sm"/>
            <a:tailEnd type="none" w="sm" len="sm"/>
          </a:ln>
          <a:effectLst/>
        </p:spPr>
        <p:txBody>
          <a:bodyPr>
            <a:spAutoFit/>
          </a:bodyPr>
          <a:lstStyle/>
          <a:p>
            <a:pPr algn="l">
              <a:spcBef>
                <a:spcPct val="50000"/>
              </a:spcBef>
            </a:pPr>
            <a:r>
              <a:rPr lang="en-US" sz="4400">
                <a:latin typeface="Times New Roman" charset="0"/>
              </a:rPr>
              <a:t>= 0.0001</a:t>
            </a:r>
            <a:endParaRPr lang="en-US">
              <a:latin typeface="Times New Roman" charset="0"/>
            </a:endParaRPr>
          </a:p>
        </p:txBody>
      </p:sp>
      <p:sp>
        <p:nvSpPr>
          <p:cNvPr id="104463" name="Text Box 15"/>
          <p:cNvSpPr txBox="1">
            <a:spLocks noChangeArrowheads="1"/>
          </p:cNvSpPr>
          <p:nvPr/>
        </p:nvSpPr>
        <p:spPr bwMode="auto">
          <a:xfrm>
            <a:off x="1477963" y="3276600"/>
            <a:ext cx="1550987" cy="457200"/>
          </a:xfrm>
          <a:prstGeom prst="rect">
            <a:avLst/>
          </a:prstGeom>
          <a:noFill/>
          <a:ln w="12700">
            <a:noFill/>
            <a:miter lim="800000"/>
            <a:headEnd/>
            <a:tailEnd/>
          </a:ln>
          <a:effectLst/>
        </p:spPr>
        <p:txBody>
          <a:bodyPr wrap="none" anchor="ctr">
            <a:spAutoFit/>
          </a:bodyPr>
          <a:lstStyle/>
          <a:p>
            <a:pPr>
              <a:spcBef>
                <a:spcPct val="50000"/>
              </a:spcBef>
            </a:pPr>
            <a:r>
              <a:rPr lang="en-US"/>
              <a:t>one tenth</a:t>
            </a:r>
          </a:p>
        </p:txBody>
      </p:sp>
      <p:sp>
        <p:nvSpPr>
          <p:cNvPr id="104464" name="Text Box 16"/>
          <p:cNvSpPr txBox="1">
            <a:spLocks noChangeArrowheads="1"/>
          </p:cNvSpPr>
          <p:nvPr/>
        </p:nvSpPr>
        <p:spPr bwMode="auto">
          <a:xfrm>
            <a:off x="990600" y="5943600"/>
            <a:ext cx="2362200" cy="457200"/>
          </a:xfrm>
          <a:prstGeom prst="rect">
            <a:avLst/>
          </a:prstGeom>
          <a:noFill/>
          <a:ln w="12700">
            <a:noFill/>
            <a:miter lim="800000"/>
            <a:headEnd/>
            <a:tailEnd/>
          </a:ln>
          <a:effectLst/>
        </p:spPr>
        <p:txBody>
          <a:bodyPr wrap="none" anchor="ctr">
            <a:spAutoFit/>
          </a:bodyPr>
          <a:lstStyle/>
          <a:p>
            <a:pPr>
              <a:spcBef>
                <a:spcPct val="50000"/>
              </a:spcBef>
            </a:pPr>
            <a:r>
              <a:rPr lang="en-US"/>
              <a:t>one thousandth</a:t>
            </a:r>
          </a:p>
        </p:txBody>
      </p:sp>
      <p:sp>
        <p:nvSpPr>
          <p:cNvPr id="104465" name="Text Box 17"/>
          <p:cNvSpPr txBox="1">
            <a:spLocks noChangeArrowheads="1"/>
          </p:cNvSpPr>
          <p:nvPr/>
        </p:nvSpPr>
        <p:spPr bwMode="auto">
          <a:xfrm>
            <a:off x="5257800" y="3276600"/>
            <a:ext cx="2247900" cy="457200"/>
          </a:xfrm>
          <a:prstGeom prst="rect">
            <a:avLst/>
          </a:prstGeom>
          <a:noFill/>
          <a:ln w="12700">
            <a:noFill/>
            <a:miter lim="800000"/>
            <a:headEnd/>
            <a:tailEnd/>
          </a:ln>
          <a:effectLst/>
        </p:spPr>
        <p:txBody>
          <a:bodyPr wrap="none" anchor="ctr">
            <a:spAutoFit/>
          </a:bodyPr>
          <a:lstStyle/>
          <a:p>
            <a:pPr>
              <a:spcBef>
                <a:spcPct val="50000"/>
              </a:spcBef>
            </a:pPr>
            <a:r>
              <a:rPr lang="en-US"/>
              <a:t>one hundredth</a:t>
            </a:r>
          </a:p>
        </p:txBody>
      </p:sp>
      <p:sp>
        <p:nvSpPr>
          <p:cNvPr id="104466" name="Text Box 18"/>
          <p:cNvSpPr txBox="1">
            <a:spLocks noChangeArrowheads="1"/>
          </p:cNvSpPr>
          <p:nvPr/>
        </p:nvSpPr>
        <p:spPr bwMode="auto">
          <a:xfrm>
            <a:off x="4938713" y="5943600"/>
            <a:ext cx="2959100" cy="457200"/>
          </a:xfrm>
          <a:prstGeom prst="rect">
            <a:avLst/>
          </a:prstGeom>
          <a:noFill/>
          <a:ln w="12700">
            <a:noFill/>
            <a:miter lim="800000"/>
            <a:headEnd/>
            <a:tailEnd/>
          </a:ln>
          <a:effectLst/>
        </p:spPr>
        <p:txBody>
          <a:bodyPr wrap="none" anchor="ctr">
            <a:spAutoFit/>
          </a:bodyPr>
          <a:lstStyle/>
          <a:p>
            <a:pPr>
              <a:spcBef>
                <a:spcPct val="50000"/>
              </a:spcBef>
            </a:pPr>
            <a:r>
              <a:rPr lang="en-US"/>
              <a:t>one ten-thousandth</a:t>
            </a:r>
          </a:p>
        </p:txBody>
      </p:sp>
      <p:sp>
        <p:nvSpPr>
          <p:cNvPr id="104467" name="AutoShape 19" descr="Bouquet">
            <a:hlinkClick r:id="rId7" action="ppaction://hlinksldjump" highlightClick="1"/>
          </p:cNvPr>
          <p:cNvSpPr>
            <a:spLocks noChangeArrowheads="1"/>
          </p:cNvSpPr>
          <p:nvPr/>
        </p:nvSpPr>
        <p:spPr bwMode="auto">
          <a:xfrm>
            <a:off x="8305800" y="152400"/>
            <a:ext cx="685800" cy="381000"/>
          </a:xfrm>
          <a:prstGeom prst="actionButtonForwardNext">
            <a:avLst/>
          </a:prstGeom>
          <a:blipFill dpi="0" rotWithShape="0">
            <a:blip r:embed="rId8" cstate="print"/>
            <a:srcRect/>
            <a:tile tx="0" ty="0" sx="100000" sy="100000" flip="none" algn="tl"/>
          </a:blipFill>
          <a:ln w="12700">
            <a:solidFill>
              <a:schemeClr val="tx1"/>
            </a:solidFill>
            <a:miter lim="800000"/>
            <a:headEnd/>
            <a:tailEnd/>
          </a:ln>
          <a:effectLst/>
        </p:spPr>
        <p:txBody>
          <a:bodyPr wrap="none" anchor="ctr"/>
          <a:lstStyle/>
          <a:p>
            <a:endParaRPr lang="en-US"/>
          </a:p>
        </p:txBody>
      </p:sp>
      <p:sp>
        <p:nvSpPr>
          <p:cNvPr id="104468" name="AutoShape 20" descr="Bouquet">
            <a:hlinkClick r:id="rId9" action="ppaction://hlinksldjump" highlightClick="1"/>
          </p:cNvPr>
          <p:cNvSpPr>
            <a:spLocks noChangeArrowheads="1"/>
          </p:cNvSpPr>
          <p:nvPr/>
        </p:nvSpPr>
        <p:spPr bwMode="auto">
          <a:xfrm>
            <a:off x="228600" y="152400"/>
            <a:ext cx="685800" cy="381000"/>
          </a:xfrm>
          <a:prstGeom prst="actionButtonBackPrevious">
            <a:avLst/>
          </a:prstGeom>
          <a:blipFill dpi="0" rotWithShape="0">
            <a:blip r:embed="rId8" cstate="print"/>
            <a:srcRect/>
            <a:tile tx="0" ty="0" sx="100000" sy="100000" flip="none" algn="tl"/>
          </a:blipFill>
          <a:ln w="12700">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990600" y="762000"/>
            <a:ext cx="7315200" cy="1066800"/>
          </a:xfrm>
          <a:prstGeom prst="rect">
            <a:avLst/>
          </a:prstGeom>
          <a:noFill/>
          <a:ln w="12700">
            <a:noFill/>
            <a:miter lim="800000"/>
            <a:headEnd type="none" w="sm" len="sm"/>
            <a:tailEnd type="none" w="sm" len="sm"/>
          </a:ln>
          <a:effectLst/>
        </p:spPr>
        <p:txBody>
          <a:bodyPr>
            <a:spAutoFit/>
          </a:bodyPr>
          <a:lstStyle/>
          <a:p>
            <a:pPr>
              <a:spcBef>
                <a:spcPct val="50000"/>
              </a:spcBef>
            </a:pPr>
            <a:r>
              <a:rPr lang="en-US" sz="3200"/>
              <a:t>Decimals show parts of wholes in divisions of ten.</a:t>
            </a:r>
            <a:r>
              <a:rPr lang="en-US">
                <a:latin typeface="Times New Roman" charset="0"/>
              </a:rPr>
              <a:t> </a:t>
            </a:r>
          </a:p>
        </p:txBody>
      </p:sp>
      <p:graphicFrame>
        <p:nvGraphicFramePr>
          <p:cNvPr id="12291" name="Object 3"/>
          <p:cNvGraphicFramePr>
            <a:graphicFrameLocks noChangeAspect="1"/>
          </p:cNvGraphicFramePr>
          <p:nvPr/>
        </p:nvGraphicFramePr>
        <p:xfrm>
          <a:off x="1143000" y="2057400"/>
          <a:ext cx="3433763" cy="3635375"/>
        </p:xfrm>
        <a:graphic>
          <a:graphicData uri="http://schemas.openxmlformats.org/presentationml/2006/ole">
            <p:oleObj spid="_x0000_s12291" name="Worksheet" r:id="rId4" imgW="3439047" imgH="3629492" progId="Excel.Sheet.8">
              <p:embed/>
            </p:oleObj>
          </a:graphicData>
        </a:graphic>
      </p:graphicFrame>
      <p:sp>
        <p:nvSpPr>
          <p:cNvPr id="12292" name="WordArt 4"/>
          <p:cNvSpPr>
            <a:spLocks noChangeArrowheads="1" noChangeShapeType="1" noTextEdit="1"/>
          </p:cNvSpPr>
          <p:nvPr/>
        </p:nvSpPr>
        <p:spPr bwMode="auto">
          <a:xfrm>
            <a:off x="1828800" y="3124200"/>
            <a:ext cx="1924050" cy="1285875"/>
          </a:xfrm>
          <a:prstGeom prst="rect">
            <a:avLst/>
          </a:prstGeom>
        </p:spPr>
        <p:txBody>
          <a:bodyPr wrap="none" fromWordArt="1">
            <a:prstTxWarp prst="textSlantUp">
              <a:avLst>
                <a:gd name="adj" fmla="val 32056"/>
              </a:avLst>
            </a:prstTxWarp>
          </a:bodyPr>
          <a:lstStyle/>
          <a:p>
            <a:r>
              <a:rPr lang="en-US" sz="3600" kern="10">
                <a:ln w="9525">
                  <a:solidFill>
                    <a:srgbClr val="CC99FF"/>
                  </a:solidFill>
                  <a:round/>
                  <a:headEnd type="none" w="sm" len="sm"/>
                  <a:tailEnd type="none" w="sm" len="sm"/>
                </a:ln>
                <a:gradFill rotWithShape="0">
                  <a:gsLst>
                    <a:gs pos="0">
                      <a:srgbClr val="6600CC"/>
                    </a:gs>
                    <a:gs pos="100000">
                      <a:srgbClr val="CC00CC"/>
                    </a:gs>
                  </a:gsLst>
                  <a:lin ang="5400000" scaled="1"/>
                </a:gradFill>
                <a:effectLst>
                  <a:outerShdw dist="53882" dir="2700000" algn="ctr" rotWithShape="0">
                    <a:srgbClr val="9999FF"/>
                  </a:outerShdw>
                </a:effectLst>
                <a:latin typeface="Impact"/>
              </a:rPr>
              <a:t>one whole</a:t>
            </a:r>
          </a:p>
        </p:txBody>
      </p:sp>
      <p:graphicFrame>
        <p:nvGraphicFramePr>
          <p:cNvPr id="12294" name="Object 6"/>
          <p:cNvGraphicFramePr>
            <a:graphicFrameLocks noChangeAspect="1"/>
          </p:cNvGraphicFramePr>
          <p:nvPr/>
        </p:nvGraphicFramePr>
        <p:xfrm>
          <a:off x="4800600" y="2057400"/>
          <a:ext cx="3533775" cy="3630613"/>
        </p:xfrm>
        <a:graphic>
          <a:graphicData uri="http://schemas.openxmlformats.org/presentationml/2006/ole">
            <p:oleObj spid="_x0000_s12294" name="Worksheet" r:id="rId5" imgW="3534054" imgH="3629492" progId="Excel.Sheet.8">
              <p:embed/>
            </p:oleObj>
          </a:graphicData>
        </a:graphic>
      </p:graphicFrame>
      <p:sp>
        <p:nvSpPr>
          <p:cNvPr id="12295" name="WordArt 7"/>
          <p:cNvSpPr>
            <a:spLocks noChangeArrowheads="1" noChangeShapeType="1" noTextEdit="1"/>
          </p:cNvSpPr>
          <p:nvPr/>
        </p:nvSpPr>
        <p:spPr bwMode="auto">
          <a:xfrm>
            <a:off x="5410200" y="3048000"/>
            <a:ext cx="1924050" cy="1285875"/>
          </a:xfrm>
          <a:prstGeom prst="rect">
            <a:avLst/>
          </a:prstGeom>
        </p:spPr>
        <p:txBody>
          <a:bodyPr wrap="none" fromWordArt="1">
            <a:prstTxWarp prst="textSlantUp">
              <a:avLst>
                <a:gd name="adj" fmla="val 32056"/>
              </a:avLst>
            </a:prstTxWarp>
          </a:bodyPr>
          <a:lstStyle/>
          <a:p>
            <a:r>
              <a:rPr lang="en-US" sz="3600" kern="10">
                <a:ln w="9525">
                  <a:solidFill>
                    <a:srgbClr val="CC99FF"/>
                  </a:solidFill>
                  <a:round/>
                  <a:headEnd type="none" w="sm" len="sm"/>
                  <a:tailEnd type="none" w="sm" len="sm"/>
                </a:ln>
                <a:gradFill rotWithShape="0">
                  <a:gsLst>
                    <a:gs pos="0">
                      <a:srgbClr val="6600CC"/>
                    </a:gs>
                    <a:gs pos="100000">
                      <a:srgbClr val="CC00CC"/>
                    </a:gs>
                  </a:gsLst>
                  <a:lin ang="5400000" scaled="1"/>
                </a:gradFill>
                <a:effectLst>
                  <a:outerShdw dist="53882" dir="2700000" algn="ctr" rotWithShape="0">
                    <a:srgbClr val="9999FF"/>
                  </a:outerShdw>
                </a:effectLst>
                <a:latin typeface="Impact"/>
              </a:rPr>
              <a:t>tenths</a:t>
            </a:r>
          </a:p>
        </p:txBody>
      </p:sp>
      <p:sp>
        <p:nvSpPr>
          <p:cNvPr id="12296" name="AutoShape 8" descr="Bouquet">
            <a:hlinkClick r:id="rId6" action="ppaction://hlinksldjump" highlightClick="1"/>
          </p:cNvPr>
          <p:cNvSpPr>
            <a:spLocks noChangeArrowheads="1"/>
          </p:cNvSpPr>
          <p:nvPr/>
        </p:nvSpPr>
        <p:spPr bwMode="auto">
          <a:xfrm>
            <a:off x="8305800" y="6172200"/>
            <a:ext cx="685800" cy="381000"/>
          </a:xfrm>
          <a:prstGeom prst="actionButtonForwardNext">
            <a:avLst/>
          </a:prstGeom>
          <a:blipFill dpi="0" rotWithShape="0">
            <a:blip r:embed="rId7" cstate="print"/>
            <a:srcRect/>
            <a:tile tx="0" ty="0" sx="100000" sy="100000" flip="none" algn="tl"/>
          </a:blipFill>
          <a:ln w="12700">
            <a:solidFill>
              <a:schemeClr val="tx1"/>
            </a:solidFill>
            <a:miter lim="800000"/>
            <a:headEnd/>
            <a:tailEnd/>
          </a:ln>
          <a:effectLst/>
        </p:spPr>
        <p:txBody>
          <a:bodyPr wrap="none" anchor="ctr"/>
          <a:lstStyle/>
          <a:p>
            <a:endParaRPr lang="en-US"/>
          </a:p>
        </p:txBody>
      </p:sp>
      <p:sp>
        <p:nvSpPr>
          <p:cNvPr id="12297" name="AutoShape 9" descr="Bouquet">
            <a:hlinkClick r:id="rId8"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7" cstate="print"/>
            <a:srcRect/>
            <a:tile tx="0" ty="0" sx="100000" sy="100000" flip="none" algn="tl"/>
          </a:blipFill>
          <a:ln w="12700">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p:cTn id="7" dur="500" fill="hold"/>
                                        <p:tgtEl>
                                          <p:spTgt spid="12292"/>
                                        </p:tgtEl>
                                        <p:attrNameLst>
                                          <p:attrName>ppt_w</p:attrName>
                                        </p:attrNameLst>
                                      </p:cBhvr>
                                      <p:tavLst>
                                        <p:tav tm="0">
                                          <p:val>
                                            <p:fltVal val="0"/>
                                          </p:val>
                                        </p:tav>
                                        <p:tav tm="100000">
                                          <p:val>
                                            <p:strVal val="#ppt_w"/>
                                          </p:val>
                                        </p:tav>
                                      </p:tavLst>
                                    </p:anim>
                                    <p:anim calcmode="lin" valueType="num">
                                      <p:cBhvr>
                                        <p:cTn id="8" dur="500" fill="hold"/>
                                        <p:tgtEl>
                                          <p:spTgt spid="1229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2295"/>
                                        </p:tgtEl>
                                        <p:attrNameLst>
                                          <p:attrName>style.visibility</p:attrName>
                                        </p:attrNameLst>
                                      </p:cBhvr>
                                      <p:to>
                                        <p:strVal val="visible"/>
                                      </p:to>
                                    </p:set>
                                    <p:anim calcmode="lin" valueType="num">
                                      <p:cBhvr>
                                        <p:cTn id="12" dur="500" fill="hold"/>
                                        <p:tgtEl>
                                          <p:spTgt spid="12295"/>
                                        </p:tgtEl>
                                        <p:attrNameLst>
                                          <p:attrName>ppt_w</p:attrName>
                                        </p:attrNameLst>
                                      </p:cBhvr>
                                      <p:tavLst>
                                        <p:tav tm="0">
                                          <p:val>
                                            <p:fltVal val="0"/>
                                          </p:val>
                                        </p:tav>
                                        <p:tav tm="100000">
                                          <p:val>
                                            <p:strVal val="#ppt_w"/>
                                          </p:val>
                                        </p:tav>
                                      </p:tavLst>
                                    </p:anim>
                                    <p:anim calcmode="lin" valueType="num">
                                      <p:cBhvr>
                                        <p:cTn id="13" dur="500" fill="hold"/>
                                        <p:tgtEl>
                                          <p:spTgt spid="1229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P spid="12295"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4584" name="Object 8"/>
          <p:cNvGraphicFramePr>
            <a:graphicFrameLocks noChangeAspect="1"/>
          </p:cNvGraphicFramePr>
          <p:nvPr/>
        </p:nvGraphicFramePr>
        <p:xfrm>
          <a:off x="4648200" y="838200"/>
          <a:ext cx="3667125" cy="3667125"/>
        </p:xfrm>
        <a:graphic>
          <a:graphicData uri="http://schemas.openxmlformats.org/presentationml/2006/ole">
            <p:oleObj spid="_x0000_s24584" name="Worksheet" r:id="rId4" imgW="3819799" imgH="3819760" progId="Excel.Sheet.8">
              <p:embed/>
            </p:oleObj>
          </a:graphicData>
        </a:graphic>
      </p:graphicFrame>
      <p:sp>
        <p:nvSpPr>
          <p:cNvPr id="24578" name="Text Box 2"/>
          <p:cNvSpPr txBox="1">
            <a:spLocks noChangeArrowheads="1"/>
          </p:cNvSpPr>
          <p:nvPr/>
        </p:nvSpPr>
        <p:spPr bwMode="auto">
          <a:xfrm>
            <a:off x="1066800" y="4953000"/>
            <a:ext cx="7315200" cy="1066800"/>
          </a:xfrm>
          <a:prstGeom prst="rect">
            <a:avLst/>
          </a:prstGeom>
          <a:noFill/>
          <a:ln w="12700">
            <a:noFill/>
            <a:miter lim="800000"/>
            <a:headEnd type="none" w="sm" len="sm"/>
            <a:tailEnd type="none" w="sm" len="sm"/>
          </a:ln>
          <a:effectLst/>
        </p:spPr>
        <p:txBody>
          <a:bodyPr>
            <a:spAutoFit/>
          </a:bodyPr>
          <a:lstStyle/>
          <a:p>
            <a:pPr>
              <a:spcBef>
                <a:spcPct val="50000"/>
              </a:spcBef>
            </a:pPr>
            <a:r>
              <a:rPr lang="en-US" sz="3200"/>
              <a:t>Decimals can show parts of wholes in divisions of hundreds or thousands.</a:t>
            </a:r>
            <a:r>
              <a:rPr lang="en-US">
                <a:latin typeface="Times New Roman" charset="0"/>
              </a:rPr>
              <a:t> </a:t>
            </a:r>
          </a:p>
        </p:txBody>
      </p:sp>
      <p:graphicFrame>
        <p:nvGraphicFramePr>
          <p:cNvPr id="24583" name="Object 7"/>
          <p:cNvGraphicFramePr>
            <a:graphicFrameLocks noChangeAspect="1"/>
          </p:cNvGraphicFramePr>
          <p:nvPr/>
        </p:nvGraphicFramePr>
        <p:xfrm>
          <a:off x="990600" y="838200"/>
          <a:ext cx="3440113" cy="3630613"/>
        </p:xfrm>
        <a:graphic>
          <a:graphicData uri="http://schemas.openxmlformats.org/presentationml/2006/ole">
            <p:oleObj spid="_x0000_s24583" name="Worksheet" r:id="rId5" imgW="3439047" imgH="3629492" progId="Excel.Sheet.8">
              <p:embed/>
            </p:oleObj>
          </a:graphicData>
        </a:graphic>
      </p:graphicFrame>
      <p:sp>
        <p:nvSpPr>
          <p:cNvPr id="24580" name="WordArt 4"/>
          <p:cNvSpPr>
            <a:spLocks noChangeArrowheads="1" noChangeShapeType="1" noTextEdit="1"/>
          </p:cNvSpPr>
          <p:nvPr/>
        </p:nvSpPr>
        <p:spPr bwMode="auto">
          <a:xfrm>
            <a:off x="1828800" y="1905000"/>
            <a:ext cx="1924050" cy="1285875"/>
          </a:xfrm>
          <a:prstGeom prst="rect">
            <a:avLst/>
          </a:prstGeom>
        </p:spPr>
        <p:txBody>
          <a:bodyPr wrap="none" fromWordArt="1">
            <a:prstTxWarp prst="textSlantUp">
              <a:avLst>
                <a:gd name="adj" fmla="val 32056"/>
              </a:avLst>
            </a:prstTxWarp>
          </a:bodyPr>
          <a:lstStyle/>
          <a:p>
            <a:r>
              <a:rPr lang="en-US" sz="3600" kern="10">
                <a:ln w="9525">
                  <a:solidFill>
                    <a:srgbClr val="CC99FF"/>
                  </a:solidFill>
                  <a:round/>
                  <a:headEnd type="none" w="sm" len="sm"/>
                  <a:tailEnd type="none" w="sm" len="sm"/>
                </a:ln>
                <a:gradFill rotWithShape="0">
                  <a:gsLst>
                    <a:gs pos="0">
                      <a:srgbClr val="6600CC"/>
                    </a:gs>
                    <a:gs pos="100000">
                      <a:srgbClr val="CC00CC"/>
                    </a:gs>
                  </a:gsLst>
                  <a:lin ang="5400000" scaled="1"/>
                </a:gradFill>
                <a:effectLst>
                  <a:outerShdw dist="53882" dir="2700000" algn="ctr" rotWithShape="0">
                    <a:srgbClr val="9999FF"/>
                  </a:outerShdw>
                </a:effectLst>
                <a:latin typeface="Impact"/>
              </a:rPr>
              <a:t>hundredths</a:t>
            </a:r>
          </a:p>
        </p:txBody>
      </p:sp>
      <p:sp>
        <p:nvSpPr>
          <p:cNvPr id="24582" name="WordArt 6"/>
          <p:cNvSpPr>
            <a:spLocks noChangeArrowheads="1" noChangeShapeType="1" noTextEdit="1"/>
          </p:cNvSpPr>
          <p:nvPr/>
        </p:nvSpPr>
        <p:spPr bwMode="auto">
          <a:xfrm>
            <a:off x="5181600" y="1981200"/>
            <a:ext cx="2152650" cy="1285875"/>
          </a:xfrm>
          <a:prstGeom prst="rect">
            <a:avLst/>
          </a:prstGeom>
        </p:spPr>
        <p:txBody>
          <a:bodyPr wrap="none" fromWordArt="1">
            <a:prstTxWarp prst="textSlantUp">
              <a:avLst>
                <a:gd name="adj" fmla="val 32056"/>
              </a:avLst>
            </a:prstTxWarp>
          </a:bodyPr>
          <a:lstStyle/>
          <a:p>
            <a:r>
              <a:rPr lang="en-US" sz="3600" kern="10">
                <a:ln w="9525">
                  <a:solidFill>
                    <a:srgbClr val="CC99FF"/>
                  </a:solidFill>
                  <a:round/>
                  <a:headEnd type="none" w="sm" len="sm"/>
                  <a:tailEnd type="none" w="sm" len="sm"/>
                </a:ln>
                <a:gradFill rotWithShape="0">
                  <a:gsLst>
                    <a:gs pos="0">
                      <a:srgbClr val="6600CC"/>
                    </a:gs>
                    <a:gs pos="100000">
                      <a:srgbClr val="CC00CC"/>
                    </a:gs>
                  </a:gsLst>
                  <a:lin ang="5400000" scaled="1"/>
                </a:gradFill>
                <a:effectLst>
                  <a:outerShdw dist="53882" dir="2700000" algn="ctr" rotWithShape="0">
                    <a:srgbClr val="9999FF"/>
                  </a:outerShdw>
                </a:effectLst>
                <a:latin typeface="Impact"/>
              </a:rPr>
              <a:t>thousandths</a:t>
            </a:r>
          </a:p>
        </p:txBody>
      </p:sp>
      <p:sp>
        <p:nvSpPr>
          <p:cNvPr id="24585" name="AutoShape 9" descr="Bouquet">
            <a:hlinkClick r:id="rId6" action="ppaction://hlinksldjump" highlightClick="1"/>
          </p:cNvPr>
          <p:cNvSpPr>
            <a:spLocks noChangeArrowheads="1"/>
          </p:cNvSpPr>
          <p:nvPr/>
        </p:nvSpPr>
        <p:spPr bwMode="auto">
          <a:xfrm>
            <a:off x="8305800" y="6172200"/>
            <a:ext cx="685800" cy="381000"/>
          </a:xfrm>
          <a:prstGeom prst="actionButtonForwardNext">
            <a:avLst/>
          </a:prstGeom>
          <a:blipFill dpi="0" rotWithShape="0">
            <a:blip r:embed="rId7" cstate="print"/>
            <a:srcRect/>
            <a:tile tx="0" ty="0" sx="100000" sy="100000" flip="none" algn="tl"/>
          </a:blipFill>
          <a:ln w="12700">
            <a:solidFill>
              <a:schemeClr val="tx1"/>
            </a:solidFill>
            <a:miter lim="800000"/>
            <a:headEnd/>
            <a:tailEnd/>
          </a:ln>
          <a:effectLst/>
        </p:spPr>
        <p:txBody>
          <a:bodyPr wrap="none" anchor="ctr"/>
          <a:lstStyle/>
          <a:p>
            <a:endParaRPr lang="en-US"/>
          </a:p>
        </p:txBody>
      </p:sp>
      <p:sp>
        <p:nvSpPr>
          <p:cNvPr id="24586" name="AutoShape 10" descr="Bouquet">
            <a:hlinkClick r:id="rId8"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7" cstate="print"/>
            <a:srcRect/>
            <a:tile tx="0" ty="0" sx="100000" sy="100000" flip="none" algn="tl"/>
          </a:blipFill>
          <a:ln w="12700">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p:cTn id="7" dur="500" fill="hold"/>
                                        <p:tgtEl>
                                          <p:spTgt spid="24580"/>
                                        </p:tgtEl>
                                        <p:attrNameLst>
                                          <p:attrName>ppt_w</p:attrName>
                                        </p:attrNameLst>
                                      </p:cBhvr>
                                      <p:tavLst>
                                        <p:tav tm="0">
                                          <p:val>
                                            <p:fltVal val="0"/>
                                          </p:val>
                                        </p:tav>
                                        <p:tav tm="100000">
                                          <p:val>
                                            <p:strVal val="#ppt_w"/>
                                          </p:val>
                                        </p:tav>
                                      </p:tavLst>
                                    </p:anim>
                                    <p:anim calcmode="lin" valueType="num">
                                      <p:cBhvr>
                                        <p:cTn id="8" dur="500" fill="hold"/>
                                        <p:tgtEl>
                                          <p:spTgt spid="24580"/>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24582"/>
                                        </p:tgtEl>
                                        <p:attrNameLst>
                                          <p:attrName>style.visibility</p:attrName>
                                        </p:attrNameLst>
                                      </p:cBhvr>
                                      <p:to>
                                        <p:strVal val="visible"/>
                                      </p:to>
                                    </p:set>
                                    <p:anim calcmode="lin" valueType="num">
                                      <p:cBhvr>
                                        <p:cTn id="12" dur="500" fill="hold"/>
                                        <p:tgtEl>
                                          <p:spTgt spid="24582"/>
                                        </p:tgtEl>
                                        <p:attrNameLst>
                                          <p:attrName>ppt_w</p:attrName>
                                        </p:attrNameLst>
                                      </p:cBhvr>
                                      <p:tavLst>
                                        <p:tav tm="0">
                                          <p:val>
                                            <p:fltVal val="0"/>
                                          </p:val>
                                        </p:tav>
                                        <p:tav tm="100000">
                                          <p:val>
                                            <p:strVal val="#ppt_w"/>
                                          </p:val>
                                        </p:tav>
                                      </p:tavLst>
                                    </p:anim>
                                    <p:anim calcmode="lin" valueType="num">
                                      <p:cBhvr>
                                        <p:cTn id="13" dur="500" fill="hold"/>
                                        <p:tgtEl>
                                          <p:spTgt spid="2458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nimBg="1"/>
      <p:bldP spid="24582"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1219200" y="381000"/>
          <a:ext cx="3124200" cy="2971800"/>
        </p:xfrm>
        <a:graphic>
          <a:graphicData uri="http://schemas.openxmlformats.org/presentationml/2006/ole">
            <p:oleObj spid="_x0000_s15362" name="Worksheet" r:id="rId4" imgW="3439047" imgH="3629492" progId="Excel.Sheet.8">
              <p:embed/>
            </p:oleObj>
          </a:graphicData>
        </a:graphic>
      </p:graphicFrame>
      <p:graphicFrame>
        <p:nvGraphicFramePr>
          <p:cNvPr id="15363" name="Object 3"/>
          <p:cNvGraphicFramePr>
            <a:graphicFrameLocks noChangeAspect="1"/>
          </p:cNvGraphicFramePr>
          <p:nvPr/>
        </p:nvGraphicFramePr>
        <p:xfrm>
          <a:off x="4876800" y="381000"/>
          <a:ext cx="3048000" cy="2941638"/>
        </p:xfrm>
        <a:graphic>
          <a:graphicData uri="http://schemas.openxmlformats.org/presentationml/2006/ole">
            <p:oleObj spid="_x0000_s15363" name="Worksheet" r:id="rId5" imgW="3534054" imgH="3629492" progId="Excel.Sheet.8">
              <p:embed/>
            </p:oleObj>
          </a:graphicData>
        </a:graphic>
      </p:graphicFrame>
      <p:graphicFrame>
        <p:nvGraphicFramePr>
          <p:cNvPr id="15364" name="Object 4"/>
          <p:cNvGraphicFramePr>
            <a:graphicFrameLocks noChangeAspect="1"/>
          </p:cNvGraphicFramePr>
          <p:nvPr/>
        </p:nvGraphicFramePr>
        <p:xfrm>
          <a:off x="4876800" y="3581400"/>
          <a:ext cx="3124200" cy="3014663"/>
        </p:xfrm>
        <a:graphic>
          <a:graphicData uri="http://schemas.openxmlformats.org/presentationml/2006/ole">
            <p:oleObj spid="_x0000_s15364" name="Worksheet" r:id="rId6" imgW="3819799" imgH="3819760" progId="Excel.Sheet.8">
              <p:embed/>
            </p:oleObj>
          </a:graphicData>
        </a:graphic>
      </p:graphicFrame>
      <p:graphicFrame>
        <p:nvGraphicFramePr>
          <p:cNvPr id="15365" name="Object 5"/>
          <p:cNvGraphicFramePr>
            <a:graphicFrameLocks noChangeAspect="1"/>
          </p:cNvGraphicFramePr>
          <p:nvPr/>
        </p:nvGraphicFramePr>
        <p:xfrm>
          <a:off x="1219200" y="3581400"/>
          <a:ext cx="3124200" cy="3008313"/>
        </p:xfrm>
        <a:graphic>
          <a:graphicData uri="http://schemas.openxmlformats.org/presentationml/2006/ole">
            <p:oleObj spid="_x0000_s15365" name="Worksheet" r:id="rId7" imgW="3439047" imgH="3629492" progId="Excel.Sheet.8">
              <p:embed/>
            </p:oleObj>
          </a:graphicData>
        </a:graphic>
      </p:graphicFrame>
      <p:sp>
        <p:nvSpPr>
          <p:cNvPr id="15366" name="WordArt 6"/>
          <p:cNvSpPr>
            <a:spLocks noChangeArrowheads="1" noChangeShapeType="1" noTextEdit="1"/>
          </p:cNvSpPr>
          <p:nvPr/>
        </p:nvSpPr>
        <p:spPr bwMode="auto">
          <a:xfrm>
            <a:off x="5105400" y="1066800"/>
            <a:ext cx="2514600" cy="1438275"/>
          </a:xfrm>
          <a:prstGeom prst="rect">
            <a:avLst/>
          </a:prstGeom>
        </p:spPr>
        <p:txBody>
          <a:bodyPr wrap="none" fromWordArt="1">
            <a:prstTxWarp prst="textSlantUp">
              <a:avLst>
                <a:gd name="adj" fmla="val 32056"/>
              </a:avLst>
            </a:prstTxWarp>
          </a:bodyPr>
          <a:lstStyle/>
          <a:p>
            <a:r>
              <a:rPr lang="en-US" sz="3600" kern="10">
                <a:ln w="9525">
                  <a:solidFill>
                    <a:srgbClr val="CC99FF"/>
                  </a:solidFill>
                  <a:round/>
                  <a:headEnd type="none" w="sm" len="sm"/>
                  <a:tailEnd type="none" w="sm" len="sm"/>
                </a:ln>
                <a:gradFill rotWithShape="0">
                  <a:gsLst>
                    <a:gs pos="0">
                      <a:srgbClr val="6600CC"/>
                    </a:gs>
                    <a:gs pos="100000">
                      <a:srgbClr val="CC00CC"/>
                    </a:gs>
                  </a:gsLst>
                  <a:lin ang="5400000" scaled="1"/>
                </a:gradFill>
                <a:effectLst>
                  <a:outerShdw dist="53882" dir="2700000" algn="ctr" rotWithShape="0">
                    <a:srgbClr val="9999FF"/>
                  </a:outerShdw>
                </a:effectLst>
                <a:latin typeface="Impact"/>
              </a:rPr>
              <a:t>tenths</a:t>
            </a:r>
          </a:p>
        </p:txBody>
      </p:sp>
      <p:sp>
        <p:nvSpPr>
          <p:cNvPr id="15367" name="WordArt 7"/>
          <p:cNvSpPr>
            <a:spLocks noChangeArrowheads="1" noChangeShapeType="1" noTextEdit="1"/>
          </p:cNvSpPr>
          <p:nvPr/>
        </p:nvSpPr>
        <p:spPr bwMode="auto">
          <a:xfrm>
            <a:off x="4953000" y="4267200"/>
            <a:ext cx="2895600" cy="1828800"/>
          </a:xfrm>
          <a:prstGeom prst="rect">
            <a:avLst/>
          </a:prstGeom>
        </p:spPr>
        <p:txBody>
          <a:bodyPr wrap="none" fromWordArt="1">
            <a:prstTxWarp prst="textSlantUp">
              <a:avLst>
                <a:gd name="adj" fmla="val 32056"/>
              </a:avLst>
            </a:prstTxWarp>
          </a:bodyPr>
          <a:lstStyle/>
          <a:p>
            <a:r>
              <a:rPr lang="en-US" sz="3600" kern="10">
                <a:ln w="9525">
                  <a:solidFill>
                    <a:srgbClr val="CC99FF"/>
                  </a:solidFill>
                  <a:round/>
                  <a:headEnd type="none" w="sm" len="sm"/>
                  <a:tailEnd type="none" w="sm" len="sm"/>
                </a:ln>
                <a:gradFill rotWithShape="0">
                  <a:gsLst>
                    <a:gs pos="0">
                      <a:srgbClr val="6600CC"/>
                    </a:gs>
                    <a:gs pos="100000">
                      <a:srgbClr val="CC00CC"/>
                    </a:gs>
                  </a:gsLst>
                  <a:lin ang="5400000" scaled="1"/>
                </a:gradFill>
                <a:effectLst>
                  <a:outerShdw dist="53882" dir="2700000" algn="ctr" rotWithShape="0">
                    <a:srgbClr val="9999FF"/>
                  </a:outerShdw>
                </a:effectLst>
                <a:latin typeface="Impact"/>
              </a:rPr>
              <a:t>thousandths</a:t>
            </a:r>
          </a:p>
        </p:txBody>
      </p:sp>
      <p:sp>
        <p:nvSpPr>
          <p:cNvPr id="15368" name="WordArt 8"/>
          <p:cNvSpPr>
            <a:spLocks noChangeArrowheads="1" noChangeShapeType="1" noTextEdit="1"/>
          </p:cNvSpPr>
          <p:nvPr/>
        </p:nvSpPr>
        <p:spPr bwMode="auto">
          <a:xfrm>
            <a:off x="1676400" y="1295400"/>
            <a:ext cx="2209800" cy="1295400"/>
          </a:xfrm>
          <a:prstGeom prst="rect">
            <a:avLst/>
          </a:prstGeom>
        </p:spPr>
        <p:txBody>
          <a:bodyPr wrap="none" fromWordArt="1">
            <a:prstTxWarp prst="textSlantUp">
              <a:avLst>
                <a:gd name="adj" fmla="val 32056"/>
              </a:avLst>
            </a:prstTxWarp>
          </a:bodyPr>
          <a:lstStyle/>
          <a:p>
            <a:r>
              <a:rPr lang="en-US" sz="3600" kern="10">
                <a:ln w="9525">
                  <a:solidFill>
                    <a:srgbClr val="CC99FF"/>
                  </a:solidFill>
                  <a:round/>
                  <a:headEnd type="none" w="sm" len="sm"/>
                  <a:tailEnd type="none" w="sm" len="sm"/>
                </a:ln>
                <a:gradFill rotWithShape="0">
                  <a:gsLst>
                    <a:gs pos="0">
                      <a:srgbClr val="6600CC"/>
                    </a:gs>
                    <a:gs pos="100000">
                      <a:srgbClr val="CC00CC"/>
                    </a:gs>
                  </a:gsLst>
                  <a:lin ang="5400000" scaled="1"/>
                </a:gradFill>
                <a:effectLst>
                  <a:outerShdw dist="53882" dir="2700000" algn="ctr" rotWithShape="0">
                    <a:srgbClr val="9999FF"/>
                  </a:outerShdw>
                </a:effectLst>
                <a:latin typeface="Impact"/>
              </a:rPr>
              <a:t>one</a:t>
            </a:r>
          </a:p>
        </p:txBody>
      </p:sp>
      <p:sp>
        <p:nvSpPr>
          <p:cNvPr id="15369" name="WordArt 9"/>
          <p:cNvSpPr>
            <a:spLocks noChangeArrowheads="1" noChangeShapeType="1" noTextEdit="1"/>
          </p:cNvSpPr>
          <p:nvPr/>
        </p:nvSpPr>
        <p:spPr bwMode="auto">
          <a:xfrm>
            <a:off x="1295400" y="4267200"/>
            <a:ext cx="2838450" cy="1600200"/>
          </a:xfrm>
          <a:prstGeom prst="rect">
            <a:avLst/>
          </a:prstGeom>
        </p:spPr>
        <p:txBody>
          <a:bodyPr wrap="none" fromWordArt="1">
            <a:prstTxWarp prst="textSlantUp">
              <a:avLst>
                <a:gd name="adj" fmla="val 32056"/>
              </a:avLst>
            </a:prstTxWarp>
          </a:bodyPr>
          <a:lstStyle/>
          <a:p>
            <a:r>
              <a:rPr lang="en-US" sz="3600" kern="10">
                <a:ln w="9525">
                  <a:solidFill>
                    <a:srgbClr val="CC99FF"/>
                  </a:solidFill>
                  <a:round/>
                  <a:headEnd type="none" w="sm" len="sm"/>
                  <a:tailEnd type="none" w="sm" len="sm"/>
                </a:ln>
                <a:gradFill rotWithShape="0">
                  <a:gsLst>
                    <a:gs pos="0">
                      <a:srgbClr val="6600CC"/>
                    </a:gs>
                    <a:gs pos="100000">
                      <a:srgbClr val="CC00CC"/>
                    </a:gs>
                  </a:gsLst>
                  <a:lin ang="5400000" scaled="1"/>
                </a:gradFill>
                <a:effectLst>
                  <a:outerShdw dist="53882" dir="2700000" algn="ctr" rotWithShape="0">
                    <a:srgbClr val="9999FF"/>
                  </a:outerShdw>
                </a:effectLst>
                <a:latin typeface="Impact"/>
              </a:rPr>
              <a:t>hundredths</a:t>
            </a:r>
          </a:p>
        </p:txBody>
      </p:sp>
      <p:sp>
        <p:nvSpPr>
          <p:cNvPr id="15370" name="AutoShape 10" descr="Bouquet">
            <a:hlinkClick r:id="rId8" action="ppaction://hlinksldjump" highlightClick="1"/>
          </p:cNvPr>
          <p:cNvSpPr>
            <a:spLocks noChangeArrowheads="1"/>
          </p:cNvSpPr>
          <p:nvPr/>
        </p:nvSpPr>
        <p:spPr bwMode="auto">
          <a:xfrm>
            <a:off x="8305800" y="6172200"/>
            <a:ext cx="685800" cy="381000"/>
          </a:xfrm>
          <a:prstGeom prst="actionButtonForwardNext">
            <a:avLst/>
          </a:prstGeom>
          <a:blipFill dpi="0" rotWithShape="0">
            <a:blip r:embed="rId9" cstate="print"/>
            <a:srcRect/>
            <a:tile tx="0" ty="0" sx="100000" sy="100000" flip="none" algn="tl"/>
          </a:blipFill>
          <a:ln w="12700">
            <a:solidFill>
              <a:schemeClr val="tx1"/>
            </a:solidFill>
            <a:miter lim="800000"/>
            <a:headEnd/>
            <a:tailEnd/>
          </a:ln>
          <a:effectLst/>
        </p:spPr>
        <p:txBody>
          <a:bodyPr wrap="none" anchor="ctr"/>
          <a:lstStyle/>
          <a:p>
            <a:endParaRPr lang="en-US"/>
          </a:p>
        </p:txBody>
      </p:sp>
      <p:sp>
        <p:nvSpPr>
          <p:cNvPr id="15371" name="AutoShape 11" descr="Bouquet">
            <a:hlinkClick r:id="rId10"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9" cstate="print"/>
            <a:srcRect/>
            <a:tile tx="0" ty="0" sx="100000" sy="100000" flip="none" algn="tl"/>
          </a:blipFill>
          <a:ln w="12700">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68"/>
                                        </p:tgtEl>
                                        <p:attrNameLst>
                                          <p:attrName>style.visibility</p:attrName>
                                        </p:attrNameLst>
                                      </p:cBhvr>
                                      <p:to>
                                        <p:strVal val="visible"/>
                                      </p:to>
                                    </p:set>
                                    <p:animEffect transition="in" filter="wipe(left)">
                                      <p:cBhvr>
                                        <p:cTn id="7" dur="500"/>
                                        <p:tgtEl>
                                          <p:spTgt spid="1536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366"/>
                                        </p:tgtEl>
                                        <p:attrNameLst>
                                          <p:attrName>style.visibility</p:attrName>
                                        </p:attrNameLst>
                                      </p:cBhvr>
                                      <p:to>
                                        <p:strVal val="visible"/>
                                      </p:to>
                                    </p:set>
                                    <p:animEffect transition="in" filter="wipe(left)">
                                      <p:cBhvr>
                                        <p:cTn id="11" dur="500"/>
                                        <p:tgtEl>
                                          <p:spTgt spid="1536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369"/>
                                        </p:tgtEl>
                                        <p:attrNameLst>
                                          <p:attrName>style.visibility</p:attrName>
                                        </p:attrNameLst>
                                      </p:cBhvr>
                                      <p:to>
                                        <p:strVal val="visible"/>
                                      </p:to>
                                    </p:set>
                                    <p:animEffect transition="in" filter="wipe(left)">
                                      <p:cBhvr>
                                        <p:cTn id="15" dur="500"/>
                                        <p:tgtEl>
                                          <p:spTgt spid="1536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5367"/>
                                        </p:tgtEl>
                                        <p:attrNameLst>
                                          <p:attrName>style.visibility</p:attrName>
                                        </p:attrNameLst>
                                      </p:cBhvr>
                                      <p:to>
                                        <p:strVal val="visible"/>
                                      </p:to>
                                    </p:set>
                                    <p:animEffect transition="in" filter="wipe(left)">
                                      <p:cBhvr>
                                        <p:cTn id="19" dur="5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animBg="1"/>
      <p:bldP spid="15367" grpId="0" animBg="1"/>
      <p:bldP spid="15368" grpId="0" animBg="1"/>
      <p:bldP spid="15369"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533400" y="685800"/>
            <a:ext cx="8229600" cy="793750"/>
          </a:xfrm>
          <a:prstGeom prst="rect">
            <a:avLst/>
          </a:prstGeom>
          <a:noFill/>
          <a:ln w="12700">
            <a:noFill/>
            <a:miter lim="800000"/>
            <a:headEnd type="none" w="sm" len="sm"/>
            <a:tailEnd type="none" w="sm" len="sm"/>
          </a:ln>
          <a:effectLst/>
        </p:spPr>
        <p:txBody>
          <a:bodyPr>
            <a:spAutoFit/>
          </a:bodyPr>
          <a:lstStyle/>
          <a:p>
            <a:pPr algn="l">
              <a:spcBef>
                <a:spcPct val="50000"/>
              </a:spcBef>
            </a:pPr>
            <a:r>
              <a:rPr lang="en-US" sz="2800"/>
              <a:t>Now practice writing and saying some decimals. </a:t>
            </a:r>
            <a:r>
              <a:rPr lang="en-US" sz="1800"/>
              <a:t>(Write your answers on paper.  Then check your  work by clicking below.)</a:t>
            </a:r>
          </a:p>
        </p:txBody>
      </p:sp>
      <p:graphicFrame>
        <p:nvGraphicFramePr>
          <p:cNvPr id="13315" name="Object 3"/>
          <p:cNvGraphicFramePr>
            <a:graphicFrameLocks noChangeAspect="1"/>
          </p:cNvGraphicFramePr>
          <p:nvPr/>
        </p:nvGraphicFramePr>
        <p:xfrm>
          <a:off x="4800600" y="2057400"/>
          <a:ext cx="3533775" cy="3630613"/>
        </p:xfrm>
        <a:graphic>
          <a:graphicData uri="http://schemas.openxmlformats.org/presentationml/2006/ole">
            <p:oleObj spid="_x0000_s13315" name="Worksheet" r:id="rId4" imgW="3534054" imgH="3629492" progId="Excel.Sheet.8">
              <p:embed/>
            </p:oleObj>
          </a:graphicData>
        </a:graphic>
      </p:graphicFrame>
      <p:sp>
        <p:nvSpPr>
          <p:cNvPr id="13316" name="Text Box 4"/>
          <p:cNvSpPr txBox="1">
            <a:spLocks noChangeArrowheads="1"/>
          </p:cNvSpPr>
          <p:nvPr/>
        </p:nvSpPr>
        <p:spPr bwMode="auto">
          <a:xfrm>
            <a:off x="838200" y="1905000"/>
            <a:ext cx="3352800" cy="1917700"/>
          </a:xfrm>
          <a:prstGeom prst="rect">
            <a:avLst/>
          </a:prstGeom>
          <a:noFill/>
          <a:ln w="12700">
            <a:noFill/>
            <a:miter lim="800000"/>
            <a:headEnd type="none" w="sm" len="sm"/>
            <a:tailEnd type="none" w="sm" len="sm"/>
          </a:ln>
          <a:effectLst/>
        </p:spPr>
        <p:txBody>
          <a:bodyPr>
            <a:spAutoFit/>
          </a:bodyPr>
          <a:lstStyle/>
          <a:p>
            <a:pPr algn="l">
              <a:spcBef>
                <a:spcPct val="50000"/>
              </a:spcBef>
            </a:pPr>
            <a:r>
              <a:rPr lang="en-US"/>
              <a:t>What portion of the square is green?  </a:t>
            </a:r>
            <a:br>
              <a:rPr lang="en-US"/>
            </a:br>
            <a:r>
              <a:rPr lang="en-US"/>
              <a:t/>
            </a:r>
            <a:br>
              <a:rPr lang="en-US"/>
            </a:br>
            <a:r>
              <a:rPr lang="en-US"/>
              <a:t>What portion of the square is yellow?</a:t>
            </a:r>
            <a:endParaRPr lang="en-US">
              <a:latin typeface="Times New Roman" charset="0"/>
            </a:endParaRPr>
          </a:p>
        </p:txBody>
      </p:sp>
      <p:sp>
        <p:nvSpPr>
          <p:cNvPr id="13317" name="AutoShape 5">
            <a:hlinkClick r:id="rId5" action="ppaction://hlinksldjump" highlightClick="1"/>
          </p:cNvPr>
          <p:cNvSpPr>
            <a:spLocks noChangeArrowheads="1"/>
          </p:cNvSpPr>
          <p:nvPr/>
        </p:nvSpPr>
        <p:spPr bwMode="auto">
          <a:xfrm>
            <a:off x="2438400" y="4800600"/>
            <a:ext cx="1219200" cy="914400"/>
          </a:xfrm>
          <a:prstGeom prst="actionButtonBlank">
            <a:avLst/>
          </a:prstGeom>
          <a:solidFill>
            <a:schemeClr val="accent1"/>
          </a:solidFill>
          <a:ln w="12700">
            <a:solidFill>
              <a:schemeClr val="tx1"/>
            </a:solidFill>
            <a:miter lim="800000"/>
            <a:headEnd type="none" w="sm" len="sm"/>
            <a:tailEnd type="none" w="sm" len="sm"/>
          </a:ln>
          <a:effectLst/>
        </p:spPr>
        <p:txBody>
          <a:bodyPr wrap="none" anchor="ctr"/>
          <a:lstStyle/>
          <a:p>
            <a:endParaRPr lang="en-US">
              <a:latin typeface="Times New Roman" charset="0"/>
            </a:endParaRPr>
          </a:p>
        </p:txBody>
      </p:sp>
      <p:sp>
        <p:nvSpPr>
          <p:cNvPr id="13319" name="Text Box 7"/>
          <p:cNvSpPr txBox="1">
            <a:spLocks noChangeArrowheads="1"/>
          </p:cNvSpPr>
          <p:nvPr/>
        </p:nvSpPr>
        <p:spPr bwMode="auto">
          <a:xfrm>
            <a:off x="685800" y="4648200"/>
            <a:ext cx="1676400" cy="1187450"/>
          </a:xfrm>
          <a:prstGeom prst="rect">
            <a:avLst/>
          </a:prstGeom>
          <a:noFill/>
          <a:ln w="12700">
            <a:noFill/>
            <a:miter lim="800000"/>
            <a:headEnd type="none" w="sm" len="sm"/>
            <a:tailEnd type="none" w="sm" len="sm"/>
          </a:ln>
          <a:effectLst/>
        </p:spPr>
        <p:txBody>
          <a:bodyPr>
            <a:spAutoFit/>
          </a:bodyPr>
          <a:lstStyle/>
          <a:p>
            <a:pPr algn="l">
              <a:spcBef>
                <a:spcPct val="50000"/>
              </a:spcBef>
            </a:pPr>
            <a:r>
              <a:rPr lang="en-US"/>
              <a:t>Click here for the answer.</a:t>
            </a:r>
          </a:p>
        </p:txBody>
      </p:sp>
      <p:sp>
        <p:nvSpPr>
          <p:cNvPr id="13321" name="AutoShape 9" descr="Bouquet">
            <a:hlinkClick r:id="rId6"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7" cstate="print"/>
            <a:srcRect/>
            <a:tile tx="0" ty="0" sx="100000" sy="100000" flip="none" algn="tl"/>
          </a:blipFill>
          <a:ln w="12700">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609600" y="685800"/>
            <a:ext cx="8077200" cy="1220788"/>
          </a:xfrm>
          <a:prstGeom prst="rect">
            <a:avLst/>
          </a:prstGeom>
          <a:noFill/>
          <a:ln w="12700">
            <a:noFill/>
            <a:miter lim="800000"/>
            <a:headEnd type="none" w="sm" len="sm"/>
            <a:tailEnd type="none" w="sm" len="sm"/>
          </a:ln>
          <a:effectLst/>
        </p:spPr>
        <p:txBody>
          <a:bodyPr>
            <a:spAutoFit/>
          </a:bodyPr>
          <a:lstStyle/>
          <a:p>
            <a:pPr algn="l">
              <a:spcBef>
                <a:spcPct val="50000"/>
              </a:spcBef>
            </a:pPr>
            <a:r>
              <a:rPr lang="en-US" sz="2800"/>
              <a:t>0.4 (or four tenths) of the square is green. </a:t>
            </a:r>
            <a:br>
              <a:rPr lang="en-US" sz="2800"/>
            </a:br>
            <a:r>
              <a:rPr lang="en-US" sz="2800"/>
              <a:t>0.6 (six tenths) of the square is yellow.         </a:t>
            </a:r>
            <a:r>
              <a:rPr lang="en-US" sz="1800"/>
              <a:t>(Does this match what you wrote on your paper?)</a:t>
            </a:r>
            <a:endParaRPr lang="en-US" sz="2800"/>
          </a:p>
        </p:txBody>
      </p:sp>
      <p:graphicFrame>
        <p:nvGraphicFramePr>
          <p:cNvPr id="25603" name="Object 3"/>
          <p:cNvGraphicFramePr>
            <a:graphicFrameLocks noChangeAspect="1"/>
          </p:cNvGraphicFramePr>
          <p:nvPr/>
        </p:nvGraphicFramePr>
        <p:xfrm>
          <a:off x="4724400" y="2057400"/>
          <a:ext cx="3533775" cy="3630613"/>
        </p:xfrm>
        <a:graphic>
          <a:graphicData uri="http://schemas.openxmlformats.org/presentationml/2006/ole">
            <p:oleObj spid="_x0000_s25603" name="Worksheet" r:id="rId4" imgW="3534054" imgH="3629492" progId="Excel.Sheet.8">
              <p:embed/>
            </p:oleObj>
          </a:graphicData>
        </a:graphic>
      </p:graphicFrame>
      <p:sp>
        <p:nvSpPr>
          <p:cNvPr id="25606" name="Text Box 6"/>
          <p:cNvSpPr txBox="1">
            <a:spLocks noChangeArrowheads="1"/>
          </p:cNvSpPr>
          <p:nvPr/>
        </p:nvSpPr>
        <p:spPr bwMode="auto">
          <a:xfrm>
            <a:off x="838200" y="3657600"/>
            <a:ext cx="3048000" cy="822325"/>
          </a:xfrm>
          <a:prstGeom prst="rect">
            <a:avLst/>
          </a:prstGeom>
          <a:noFill/>
          <a:ln w="12700">
            <a:noFill/>
            <a:miter lim="800000"/>
            <a:headEnd type="none" w="sm" len="sm"/>
            <a:tailEnd type="none" w="sm" len="sm"/>
          </a:ln>
          <a:effectLst/>
        </p:spPr>
        <p:txBody>
          <a:bodyPr>
            <a:spAutoFit/>
          </a:bodyPr>
          <a:lstStyle/>
          <a:p>
            <a:pPr algn="l">
              <a:spcBef>
                <a:spcPct val="50000"/>
              </a:spcBef>
            </a:pPr>
            <a:r>
              <a:rPr lang="en-US"/>
              <a:t>Click here to hear the  answer.</a:t>
            </a:r>
          </a:p>
        </p:txBody>
      </p:sp>
      <p:sp>
        <p:nvSpPr>
          <p:cNvPr id="25607" name="AutoShape 7">
            <a:hlinkClick r:id="rId5" action="ppaction://hlinkfile" highlightClick="1"/>
          </p:cNvPr>
          <p:cNvSpPr>
            <a:spLocks noChangeArrowheads="1"/>
          </p:cNvSpPr>
          <p:nvPr/>
        </p:nvSpPr>
        <p:spPr bwMode="auto">
          <a:xfrm>
            <a:off x="1295400" y="2819400"/>
            <a:ext cx="2209800" cy="609600"/>
          </a:xfrm>
          <a:prstGeom prst="actionButtonSound">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25608" name="Text Box 8"/>
          <p:cNvSpPr txBox="1">
            <a:spLocks noChangeArrowheads="1"/>
          </p:cNvSpPr>
          <p:nvPr/>
        </p:nvSpPr>
        <p:spPr bwMode="auto">
          <a:xfrm>
            <a:off x="1219200" y="4724400"/>
            <a:ext cx="2895600" cy="822325"/>
          </a:xfrm>
          <a:prstGeom prst="rect">
            <a:avLst/>
          </a:prstGeom>
          <a:noFill/>
          <a:ln w="12700">
            <a:noFill/>
            <a:miter lim="800000"/>
            <a:headEnd type="none" w="sm" len="sm"/>
            <a:tailEnd type="none" w="sm" len="sm"/>
          </a:ln>
          <a:effectLst/>
        </p:spPr>
        <p:txBody>
          <a:bodyPr>
            <a:spAutoFit/>
          </a:bodyPr>
          <a:lstStyle/>
          <a:p>
            <a:pPr algn="l">
              <a:spcBef>
                <a:spcPct val="50000"/>
              </a:spcBef>
            </a:pPr>
            <a:r>
              <a:rPr lang="en-US"/>
              <a:t>Click here and try another one! </a:t>
            </a:r>
          </a:p>
        </p:txBody>
      </p:sp>
      <p:sp>
        <p:nvSpPr>
          <p:cNvPr id="25609" name="AutoShape 9">
            <a:hlinkClick r:id="rId6" action="ppaction://hlinksldjump" highlightClick="1"/>
          </p:cNvPr>
          <p:cNvSpPr>
            <a:spLocks noChangeArrowheads="1"/>
          </p:cNvSpPr>
          <p:nvPr/>
        </p:nvSpPr>
        <p:spPr bwMode="auto">
          <a:xfrm>
            <a:off x="3200400" y="5257800"/>
            <a:ext cx="838200" cy="381000"/>
          </a:xfrm>
          <a:prstGeom prst="actionButtonForwardNext">
            <a:avLst/>
          </a:prstGeom>
          <a:solidFill>
            <a:srgbClr val="CC99FF"/>
          </a:solidFill>
          <a:ln w="12700">
            <a:solidFill>
              <a:schemeClr val="tx1"/>
            </a:solidFill>
            <a:miter lim="800000"/>
            <a:headEnd type="none" w="sm" len="sm"/>
            <a:tailEnd type="none" w="sm" len="sm"/>
          </a:ln>
          <a:effectLst/>
        </p:spPr>
        <p:txBody>
          <a:bodyPr wrap="none" anchor="ctr"/>
          <a:lstStyle/>
          <a:p>
            <a:endParaRPr lang="en-US"/>
          </a:p>
        </p:txBody>
      </p:sp>
      <p:sp>
        <p:nvSpPr>
          <p:cNvPr id="25610" name="Rectangle 10"/>
          <p:cNvSpPr>
            <a:spLocks noChangeArrowheads="1"/>
          </p:cNvSpPr>
          <p:nvPr/>
        </p:nvSpPr>
        <p:spPr bwMode="auto">
          <a:xfrm>
            <a:off x="4953000" y="3352800"/>
            <a:ext cx="773113" cy="519113"/>
          </a:xfrm>
          <a:prstGeom prst="rect">
            <a:avLst/>
          </a:prstGeom>
          <a:noFill/>
          <a:ln w="12700">
            <a:noFill/>
            <a:miter lim="800000"/>
            <a:headEnd/>
            <a:tailEnd/>
          </a:ln>
          <a:effectLst/>
        </p:spPr>
        <p:txBody>
          <a:bodyPr wrap="none" anchor="ctr">
            <a:spAutoFit/>
          </a:bodyPr>
          <a:lstStyle/>
          <a:p>
            <a:r>
              <a:rPr lang="en-US" sz="2800" b="1"/>
              <a:t>0.4</a:t>
            </a:r>
            <a:endParaRPr lang="en-US" sz="2800"/>
          </a:p>
        </p:txBody>
      </p:sp>
      <p:sp>
        <p:nvSpPr>
          <p:cNvPr id="25611" name="Rectangle 11"/>
          <p:cNvSpPr>
            <a:spLocks noChangeArrowheads="1"/>
          </p:cNvSpPr>
          <p:nvPr/>
        </p:nvSpPr>
        <p:spPr bwMode="auto">
          <a:xfrm>
            <a:off x="6705600" y="3352800"/>
            <a:ext cx="773113" cy="519113"/>
          </a:xfrm>
          <a:prstGeom prst="rect">
            <a:avLst/>
          </a:prstGeom>
          <a:noFill/>
          <a:ln w="12700">
            <a:noFill/>
            <a:miter lim="800000"/>
            <a:headEnd/>
            <a:tailEnd/>
          </a:ln>
          <a:effectLst/>
        </p:spPr>
        <p:txBody>
          <a:bodyPr wrap="none" anchor="ctr">
            <a:spAutoFit/>
          </a:bodyPr>
          <a:lstStyle/>
          <a:p>
            <a:r>
              <a:rPr lang="en-US" sz="2800" b="1"/>
              <a:t>0.6</a:t>
            </a:r>
          </a:p>
        </p:txBody>
      </p:sp>
      <p:sp>
        <p:nvSpPr>
          <p:cNvPr id="25613" name="AutoShape 13" descr="Bouquet">
            <a:hlinkClick r:id="rId7"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8" cstate="print"/>
            <a:srcRect/>
            <a:tile tx="0" ty="0" sx="100000" sy="100000" flip="none" algn="tl"/>
          </a:blipFill>
          <a:ln w="12700">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4338" name="Object 2"/>
          <p:cNvGraphicFramePr>
            <a:graphicFrameLocks noChangeAspect="1"/>
          </p:cNvGraphicFramePr>
          <p:nvPr/>
        </p:nvGraphicFramePr>
        <p:xfrm>
          <a:off x="1676400" y="1600200"/>
          <a:ext cx="3440113" cy="3630613"/>
        </p:xfrm>
        <a:graphic>
          <a:graphicData uri="http://schemas.openxmlformats.org/presentationml/2006/ole">
            <p:oleObj spid="_x0000_s14338" name="Worksheet" r:id="rId4" imgW="3439047" imgH="3629492" progId="Excel.Sheet.8">
              <p:embed/>
            </p:oleObj>
          </a:graphicData>
        </a:graphic>
      </p:graphicFrame>
      <p:sp>
        <p:nvSpPr>
          <p:cNvPr id="14339" name="Text Box 3"/>
          <p:cNvSpPr txBox="1">
            <a:spLocks noChangeArrowheads="1"/>
          </p:cNvSpPr>
          <p:nvPr/>
        </p:nvSpPr>
        <p:spPr bwMode="auto">
          <a:xfrm>
            <a:off x="1295400" y="838200"/>
            <a:ext cx="4876800" cy="457200"/>
          </a:xfrm>
          <a:prstGeom prst="rect">
            <a:avLst/>
          </a:prstGeom>
          <a:noFill/>
          <a:ln w="12700">
            <a:noFill/>
            <a:miter lim="800000"/>
            <a:headEnd type="none" w="sm" len="sm"/>
            <a:tailEnd type="none" w="sm" len="sm"/>
          </a:ln>
          <a:effectLst/>
        </p:spPr>
        <p:txBody>
          <a:bodyPr>
            <a:spAutoFit/>
          </a:bodyPr>
          <a:lstStyle/>
          <a:p>
            <a:pPr algn="l">
              <a:spcBef>
                <a:spcPct val="50000"/>
              </a:spcBef>
            </a:pPr>
            <a:r>
              <a:rPr lang="en-US"/>
              <a:t>How many hundredths are red?</a:t>
            </a:r>
          </a:p>
        </p:txBody>
      </p:sp>
      <p:sp>
        <p:nvSpPr>
          <p:cNvPr id="14340" name="Text Box 4"/>
          <p:cNvSpPr txBox="1">
            <a:spLocks noChangeArrowheads="1"/>
          </p:cNvSpPr>
          <p:nvPr/>
        </p:nvSpPr>
        <p:spPr bwMode="auto">
          <a:xfrm>
            <a:off x="1295400" y="5562600"/>
            <a:ext cx="5257800" cy="457200"/>
          </a:xfrm>
          <a:prstGeom prst="rect">
            <a:avLst/>
          </a:prstGeom>
          <a:noFill/>
          <a:ln w="12700">
            <a:noFill/>
            <a:miter lim="800000"/>
            <a:headEnd type="none" w="sm" len="sm"/>
            <a:tailEnd type="none" w="sm" len="sm"/>
          </a:ln>
          <a:effectLst/>
        </p:spPr>
        <p:txBody>
          <a:bodyPr>
            <a:spAutoFit/>
          </a:bodyPr>
          <a:lstStyle/>
          <a:p>
            <a:pPr algn="l">
              <a:spcBef>
                <a:spcPct val="50000"/>
              </a:spcBef>
            </a:pPr>
            <a:r>
              <a:rPr lang="en-US"/>
              <a:t>How many hundredths are yellow?</a:t>
            </a:r>
          </a:p>
        </p:txBody>
      </p:sp>
      <p:sp>
        <p:nvSpPr>
          <p:cNvPr id="14342" name="AutoShape 6">
            <a:hlinkClick r:id="rId5" action="ppaction://hlinksldjump" highlightClick="1"/>
          </p:cNvPr>
          <p:cNvSpPr>
            <a:spLocks noChangeArrowheads="1"/>
          </p:cNvSpPr>
          <p:nvPr/>
        </p:nvSpPr>
        <p:spPr bwMode="auto">
          <a:xfrm>
            <a:off x="6248400" y="2743200"/>
            <a:ext cx="1905000" cy="609600"/>
          </a:xfrm>
          <a:prstGeom prst="actionButtonBlank">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14343" name="Text Box 7"/>
          <p:cNvSpPr txBox="1">
            <a:spLocks noChangeArrowheads="1"/>
          </p:cNvSpPr>
          <p:nvPr/>
        </p:nvSpPr>
        <p:spPr bwMode="auto">
          <a:xfrm>
            <a:off x="6248400" y="3657600"/>
            <a:ext cx="2057400" cy="822325"/>
          </a:xfrm>
          <a:prstGeom prst="rect">
            <a:avLst/>
          </a:prstGeom>
          <a:noFill/>
          <a:ln w="12700">
            <a:noFill/>
            <a:miter lim="800000"/>
            <a:headEnd type="none" w="sm" len="sm"/>
            <a:tailEnd type="none" w="sm" len="sm"/>
          </a:ln>
          <a:effectLst/>
        </p:spPr>
        <p:txBody>
          <a:bodyPr>
            <a:spAutoFit/>
          </a:bodyPr>
          <a:lstStyle/>
          <a:p>
            <a:pPr algn="l">
              <a:spcBef>
                <a:spcPct val="50000"/>
              </a:spcBef>
            </a:pPr>
            <a:r>
              <a:rPr lang="en-US"/>
              <a:t>Click here to find out.</a:t>
            </a:r>
          </a:p>
        </p:txBody>
      </p:sp>
      <p:sp>
        <p:nvSpPr>
          <p:cNvPr id="14345" name="AutoShape 9" descr="Bouquet">
            <a:hlinkClick r:id="rId6"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7" cstate="print"/>
            <a:srcRect/>
            <a:tile tx="0" ty="0" sx="100000" sy="100000" flip="none" algn="tl"/>
          </a:blipFill>
          <a:ln w="12700">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6626" name="Object 2"/>
          <p:cNvGraphicFramePr>
            <a:graphicFrameLocks noChangeAspect="1"/>
          </p:cNvGraphicFramePr>
          <p:nvPr/>
        </p:nvGraphicFramePr>
        <p:xfrm>
          <a:off x="762000" y="2438400"/>
          <a:ext cx="3440113" cy="3630613"/>
        </p:xfrm>
        <a:graphic>
          <a:graphicData uri="http://schemas.openxmlformats.org/presentationml/2006/ole">
            <p:oleObj spid="_x0000_s26626" name="Worksheet" r:id="rId4" imgW="3439047" imgH="3629492" progId="Excel.Sheet.8">
              <p:embed/>
            </p:oleObj>
          </a:graphicData>
        </a:graphic>
      </p:graphicFrame>
      <p:sp>
        <p:nvSpPr>
          <p:cNvPr id="26627" name="Text Box 3"/>
          <p:cNvSpPr txBox="1">
            <a:spLocks noChangeArrowheads="1"/>
          </p:cNvSpPr>
          <p:nvPr/>
        </p:nvSpPr>
        <p:spPr bwMode="auto">
          <a:xfrm>
            <a:off x="762000" y="1143000"/>
            <a:ext cx="4876800" cy="457200"/>
          </a:xfrm>
          <a:prstGeom prst="rect">
            <a:avLst/>
          </a:prstGeom>
          <a:noFill/>
          <a:ln w="12700">
            <a:noFill/>
            <a:miter lim="800000"/>
            <a:headEnd type="none" w="sm" len="sm"/>
            <a:tailEnd type="none" w="sm" len="sm"/>
          </a:ln>
          <a:effectLst/>
        </p:spPr>
        <p:txBody>
          <a:bodyPr>
            <a:spAutoFit/>
          </a:bodyPr>
          <a:lstStyle/>
          <a:p>
            <a:pPr algn="l">
              <a:spcBef>
                <a:spcPct val="50000"/>
              </a:spcBef>
            </a:pPr>
            <a:r>
              <a:rPr lang="en-US"/>
              <a:t>32 hundredths are red,  0.32</a:t>
            </a:r>
          </a:p>
        </p:txBody>
      </p:sp>
      <p:sp>
        <p:nvSpPr>
          <p:cNvPr id="26628" name="Text Box 4"/>
          <p:cNvSpPr txBox="1">
            <a:spLocks noChangeArrowheads="1"/>
          </p:cNvSpPr>
          <p:nvPr/>
        </p:nvSpPr>
        <p:spPr bwMode="auto">
          <a:xfrm>
            <a:off x="762000" y="1676400"/>
            <a:ext cx="5257800" cy="457200"/>
          </a:xfrm>
          <a:prstGeom prst="rect">
            <a:avLst/>
          </a:prstGeom>
          <a:noFill/>
          <a:ln w="12700">
            <a:noFill/>
            <a:miter lim="800000"/>
            <a:headEnd type="none" w="sm" len="sm"/>
            <a:tailEnd type="none" w="sm" len="sm"/>
          </a:ln>
          <a:effectLst/>
        </p:spPr>
        <p:txBody>
          <a:bodyPr>
            <a:spAutoFit/>
          </a:bodyPr>
          <a:lstStyle/>
          <a:p>
            <a:pPr algn="l">
              <a:spcBef>
                <a:spcPct val="50000"/>
              </a:spcBef>
            </a:pPr>
            <a:r>
              <a:rPr lang="en-US"/>
              <a:t>68 hundredths are yellow,  0.68</a:t>
            </a:r>
          </a:p>
        </p:txBody>
      </p:sp>
      <p:sp>
        <p:nvSpPr>
          <p:cNvPr id="26630" name="Text Box 6"/>
          <p:cNvSpPr txBox="1">
            <a:spLocks noChangeArrowheads="1"/>
          </p:cNvSpPr>
          <p:nvPr/>
        </p:nvSpPr>
        <p:spPr bwMode="auto">
          <a:xfrm>
            <a:off x="5715000" y="2971800"/>
            <a:ext cx="2362200" cy="822325"/>
          </a:xfrm>
          <a:prstGeom prst="rect">
            <a:avLst/>
          </a:prstGeom>
          <a:noFill/>
          <a:ln w="12700">
            <a:noFill/>
            <a:miter lim="800000"/>
            <a:headEnd type="none" w="sm" len="sm"/>
            <a:tailEnd type="none" w="sm" len="sm"/>
          </a:ln>
          <a:effectLst/>
        </p:spPr>
        <p:txBody>
          <a:bodyPr>
            <a:spAutoFit/>
          </a:bodyPr>
          <a:lstStyle/>
          <a:p>
            <a:pPr algn="l">
              <a:spcBef>
                <a:spcPct val="50000"/>
              </a:spcBef>
            </a:pPr>
            <a:r>
              <a:rPr lang="en-US"/>
              <a:t>Click to hear the answer.</a:t>
            </a:r>
          </a:p>
        </p:txBody>
      </p:sp>
      <p:sp>
        <p:nvSpPr>
          <p:cNvPr id="26631" name="AutoShape 7">
            <a:hlinkClick r:id="rId5" action="ppaction://hlinkfile" highlightClick="1"/>
          </p:cNvPr>
          <p:cNvSpPr>
            <a:spLocks noChangeArrowheads="1"/>
          </p:cNvSpPr>
          <p:nvPr/>
        </p:nvSpPr>
        <p:spPr bwMode="auto">
          <a:xfrm>
            <a:off x="6248400" y="4114800"/>
            <a:ext cx="1447800" cy="457200"/>
          </a:xfrm>
          <a:prstGeom prst="actionButtonSound">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26634" name="Text Box 10"/>
          <p:cNvSpPr txBox="1">
            <a:spLocks noChangeArrowheads="1"/>
          </p:cNvSpPr>
          <p:nvPr/>
        </p:nvSpPr>
        <p:spPr bwMode="auto">
          <a:xfrm>
            <a:off x="5257800" y="5715000"/>
            <a:ext cx="2895600" cy="822325"/>
          </a:xfrm>
          <a:prstGeom prst="rect">
            <a:avLst/>
          </a:prstGeom>
          <a:noFill/>
          <a:ln w="12700">
            <a:noFill/>
            <a:miter lim="800000"/>
            <a:headEnd type="none" w="sm" len="sm"/>
            <a:tailEnd type="none" w="sm" len="sm"/>
          </a:ln>
          <a:effectLst/>
        </p:spPr>
        <p:txBody>
          <a:bodyPr>
            <a:spAutoFit/>
          </a:bodyPr>
          <a:lstStyle/>
          <a:p>
            <a:pPr algn="l">
              <a:spcBef>
                <a:spcPct val="50000"/>
              </a:spcBef>
            </a:pPr>
            <a:r>
              <a:rPr lang="en-US"/>
              <a:t>Click here and try another one! </a:t>
            </a:r>
          </a:p>
        </p:txBody>
      </p:sp>
      <p:sp>
        <p:nvSpPr>
          <p:cNvPr id="26635" name="AutoShape 11">
            <a:hlinkClick r:id="rId6" action="ppaction://hlinksldjump" highlightClick="1"/>
          </p:cNvPr>
          <p:cNvSpPr>
            <a:spLocks noChangeArrowheads="1"/>
          </p:cNvSpPr>
          <p:nvPr/>
        </p:nvSpPr>
        <p:spPr bwMode="auto">
          <a:xfrm>
            <a:off x="7239000" y="6172200"/>
            <a:ext cx="762000" cy="304800"/>
          </a:xfrm>
          <a:prstGeom prst="actionButtonForwardNext">
            <a:avLst/>
          </a:prstGeom>
          <a:solidFill>
            <a:srgbClr val="CC99FF"/>
          </a:solidFill>
          <a:ln w="12700">
            <a:solidFill>
              <a:schemeClr val="tx1"/>
            </a:solidFill>
            <a:miter lim="800000"/>
            <a:headEnd type="none" w="sm" len="sm"/>
            <a:tailEnd type="none" w="sm" len="sm"/>
          </a:ln>
          <a:effectLst/>
        </p:spPr>
        <p:txBody>
          <a:bodyPr wrap="none" anchor="ctr"/>
          <a:lstStyle/>
          <a:p>
            <a:endParaRPr lang="en-US"/>
          </a:p>
        </p:txBody>
      </p:sp>
      <p:sp>
        <p:nvSpPr>
          <p:cNvPr id="26637" name="AutoShape 13" descr="Bouquet">
            <a:hlinkClick r:id="rId7"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8" cstate="print"/>
            <a:srcRect/>
            <a:tile tx="0" ty="0" sx="100000" sy="100000" flip="none" algn="tl"/>
          </a:blipFill>
          <a:ln w="12700">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685800" y="2590800"/>
            <a:ext cx="7772400" cy="1739900"/>
          </a:xfrm>
          <a:prstGeom prst="rect">
            <a:avLst/>
          </a:prstGeom>
          <a:noFill/>
          <a:ln w="9525">
            <a:noFill/>
            <a:miter lim="800000"/>
            <a:headEnd/>
            <a:tailEnd/>
          </a:ln>
          <a:effectLst/>
        </p:spPr>
        <p:txBody>
          <a:bodyPr lIns="92075" tIns="46038" rIns="92075" bIns="46038">
            <a:spAutoFit/>
          </a:bodyPr>
          <a:lstStyle/>
          <a:p>
            <a:pPr algn="l">
              <a:spcBef>
                <a:spcPct val="50000"/>
              </a:spcBef>
            </a:pPr>
            <a:r>
              <a:rPr lang="en-US" sz="3600"/>
              <a:t>The student will read, write and identify the place values of decimals through ten-thousandths.</a:t>
            </a:r>
          </a:p>
        </p:txBody>
      </p:sp>
      <p:sp>
        <p:nvSpPr>
          <p:cNvPr id="4100" name="Text Box 4"/>
          <p:cNvSpPr txBox="1">
            <a:spLocks noChangeArrowheads="1"/>
          </p:cNvSpPr>
          <p:nvPr/>
        </p:nvSpPr>
        <p:spPr bwMode="auto">
          <a:xfrm>
            <a:off x="1905000" y="1219200"/>
            <a:ext cx="5153025" cy="762000"/>
          </a:xfrm>
          <a:prstGeom prst="rect">
            <a:avLst/>
          </a:prstGeom>
          <a:noFill/>
          <a:ln w="12700">
            <a:noFill/>
            <a:miter lim="800000"/>
            <a:headEnd/>
            <a:tailEnd/>
          </a:ln>
          <a:effectLst/>
        </p:spPr>
        <p:txBody>
          <a:bodyPr wrap="none" anchor="ctr">
            <a:spAutoFit/>
          </a:bodyPr>
          <a:lstStyle/>
          <a:p>
            <a:pPr>
              <a:spcBef>
                <a:spcPct val="50000"/>
              </a:spcBef>
            </a:pPr>
            <a:r>
              <a:rPr lang="en-US" sz="4400"/>
              <a:t>SOL Objective  5.1</a:t>
            </a:r>
          </a:p>
        </p:txBody>
      </p:sp>
      <p:sp>
        <p:nvSpPr>
          <p:cNvPr id="4101" name="AutoShape 5" descr="Bouquet">
            <a:hlinkClick r:id="rId2" action="ppaction://hlinksldjump" highlightClick="1"/>
          </p:cNvPr>
          <p:cNvSpPr>
            <a:spLocks noChangeArrowheads="1"/>
          </p:cNvSpPr>
          <p:nvPr/>
        </p:nvSpPr>
        <p:spPr bwMode="auto">
          <a:xfrm>
            <a:off x="5943600" y="5410200"/>
            <a:ext cx="1828800" cy="914400"/>
          </a:xfrm>
          <a:prstGeom prst="actionButtonBlank">
            <a:avLst/>
          </a:prstGeom>
          <a:blipFill dpi="0" rotWithShape="0">
            <a:blip r:embed="rId3" cstate="print"/>
            <a:srcRect/>
            <a:tile tx="0" ty="0" sx="100000" sy="100000" flip="none" algn="tl"/>
          </a:blipFill>
          <a:ln w="12700">
            <a:solidFill>
              <a:schemeClr val="tx1"/>
            </a:solidFill>
            <a:miter lim="800000"/>
            <a:headEnd/>
            <a:tailEnd/>
          </a:ln>
          <a:effectLst/>
        </p:spPr>
        <p:txBody>
          <a:bodyPr wrap="none" anchor="ctr"/>
          <a:lstStyle/>
          <a:p>
            <a:r>
              <a:rPr lang="en-US"/>
              <a:t>Next </a:t>
            </a:r>
            <a:r>
              <a:rPr lang="en-US">
                <a:latin typeface="Wingdings" pitchFamily="2" charset="2"/>
              </a:rPr>
              <a:t>è</a:t>
            </a:r>
            <a:endParaRPr lang="en-US"/>
          </a:p>
          <a:p>
            <a:r>
              <a:rPr lang="en-US"/>
              <a:t>objective</a:t>
            </a:r>
          </a:p>
        </p:txBody>
      </p:sp>
      <p:sp>
        <p:nvSpPr>
          <p:cNvPr id="4103" name="AutoShape 7" descr="Bouquet">
            <a:hlinkClick r:id="rId4" action="ppaction://hlinksldjump" highlightClick="1"/>
          </p:cNvPr>
          <p:cNvSpPr>
            <a:spLocks noChangeArrowheads="1"/>
          </p:cNvSpPr>
          <p:nvPr/>
        </p:nvSpPr>
        <p:spPr bwMode="auto">
          <a:xfrm>
            <a:off x="227013" y="6169025"/>
            <a:ext cx="530225" cy="457200"/>
          </a:xfrm>
          <a:prstGeom prst="actionButtonBackPrevious">
            <a:avLst/>
          </a:prstGeom>
          <a:blipFill dpi="0" rotWithShape="0">
            <a:blip r:embed="rId3" cstate="print"/>
            <a:srcRect/>
            <a:tile tx="0" ty="0" sx="100000" sy="100000" flip="none" algn="tl"/>
          </a:blipFill>
          <a:ln w="12700">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4098">
                                            <p:txEl>
                                              <p:pRg st="0" end="0"/>
                                            </p:txEl>
                                          </p:spTgt>
                                        </p:tgtEl>
                                        <p:attrNameLst>
                                          <p:attrName>style.visibility</p:attrName>
                                        </p:attrNameLst>
                                      </p:cBhvr>
                                      <p:to>
                                        <p:strVal val="visible"/>
                                      </p:to>
                                    </p:set>
                                    <p:anim calcmode="lin" valueType="num">
                                      <p:cBhvr additive="base">
                                        <p:cTn id="12"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utoUpdateAnimBg="0" advAuto="0"/>
      <p:bldP spid="4100"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nvGraphicFramePr>
        <p:xfrm>
          <a:off x="3200400" y="838200"/>
          <a:ext cx="5110163" cy="5110163"/>
        </p:xfrm>
        <a:graphic>
          <a:graphicData uri="http://schemas.openxmlformats.org/presentationml/2006/ole">
            <p:oleObj spid="_x0000_s10242" name="Worksheet" r:id="rId4" imgW="3819799" imgH="3819760" progId="Excel.Sheet.8">
              <p:embed/>
            </p:oleObj>
          </a:graphicData>
        </a:graphic>
      </p:graphicFrame>
      <p:sp>
        <p:nvSpPr>
          <p:cNvPr id="10243" name="Text Box 3"/>
          <p:cNvSpPr txBox="1">
            <a:spLocks noChangeArrowheads="1"/>
          </p:cNvSpPr>
          <p:nvPr/>
        </p:nvSpPr>
        <p:spPr bwMode="auto">
          <a:xfrm>
            <a:off x="609600" y="1066800"/>
            <a:ext cx="2362200" cy="2441575"/>
          </a:xfrm>
          <a:prstGeom prst="rect">
            <a:avLst/>
          </a:prstGeom>
          <a:noFill/>
          <a:ln w="12700">
            <a:noFill/>
            <a:miter lim="800000"/>
            <a:headEnd type="none" w="sm" len="sm"/>
            <a:tailEnd type="none" w="sm" len="sm"/>
          </a:ln>
          <a:effectLst/>
        </p:spPr>
        <p:txBody>
          <a:bodyPr>
            <a:spAutoFit/>
          </a:bodyPr>
          <a:lstStyle/>
          <a:p>
            <a:pPr algn="l">
              <a:spcBef>
                <a:spcPct val="50000"/>
              </a:spcBef>
            </a:pPr>
            <a:r>
              <a:rPr lang="en-US" sz="2800"/>
              <a:t>How many thousandths are purple?  </a:t>
            </a:r>
          </a:p>
          <a:p>
            <a:pPr algn="l">
              <a:spcBef>
                <a:spcPct val="50000"/>
              </a:spcBef>
            </a:pPr>
            <a:r>
              <a:rPr lang="en-US" sz="2800"/>
              <a:t>How many are blue?</a:t>
            </a:r>
          </a:p>
        </p:txBody>
      </p:sp>
      <p:sp>
        <p:nvSpPr>
          <p:cNvPr id="10244" name="AutoShape 4">
            <a:hlinkClick r:id="rId5" action="ppaction://hlinksldjump" highlightClick="1"/>
          </p:cNvPr>
          <p:cNvSpPr>
            <a:spLocks noChangeArrowheads="1"/>
          </p:cNvSpPr>
          <p:nvPr/>
        </p:nvSpPr>
        <p:spPr bwMode="auto">
          <a:xfrm>
            <a:off x="609600" y="5410200"/>
            <a:ext cx="1905000" cy="685800"/>
          </a:xfrm>
          <a:prstGeom prst="actionButtonForwardNext">
            <a:avLst/>
          </a:prstGeom>
          <a:solidFill>
            <a:srgbClr val="FF6600"/>
          </a:solidFill>
          <a:ln w="12700">
            <a:solidFill>
              <a:schemeClr val="tx1"/>
            </a:solidFill>
            <a:miter lim="800000"/>
            <a:headEnd type="none" w="sm" len="sm"/>
            <a:tailEnd type="none" w="sm" len="sm"/>
          </a:ln>
          <a:effectLst/>
        </p:spPr>
        <p:txBody>
          <a:bodyPr wrap="none" anchor="ctr"/>
          <a:lstStyle/>
          <a:p>
            <a:endParaRPr lang="en-US"/>
          </a:p>
        </p:txBody>
      </p:sp>
      <p:sp>
        <p:nvSpPr>
          <p:cNvPr id="10246" name="Text Box 6"/>
          <p:cNvSpPr txBox="1">
            <a:spLocks noChangeArrowheads="1"/>
          </p:cNvSpPr>
          <p:nvPr/>
        </p:nvSpPr>
        <p:spPr bwMode="auto">
          <a:xfrm>
            <a:off x="609600" y="4572000"/>
            <a:ext cx="2286000" cy="822325"/>
          </a:xfrm>
          <a:prstGeom prst="rect">
            <a:avLst/>
          </a:prstGeom>
          <a:noFill/>
          <a:ln w="12700">
            <a:noFill/>
            <a:miter lim="800000"/>
            <a:headEnd type="none" w="sm" len="sm"/>
            <a:tailEnd type="none" w="sm" len="sm"/>
          </a:ln>
          <a:effectLst/>
        </p:spPr>
        <p:txBody>
          <a:bodyPr>
            <a:spAutoFit/>
          </a:bodyPr>
          <a:lstStyle/>
          <a:p>
            <a:pPr algn="l">
              <a:spcBef>
                <a:spcPct val="50000"/>
              </a:spcBef>
            </a:pPr>
            <a:r>
              <a:rPr lang="en-US"/>
              <a:t>Check your answer here.</a:t>
            </a:r>
          </a:p>
        </p:txBody>
      </p:sp>
      <p:sp>
        <p:nvSpPr>
          <p:cNvPr id="10247" name="Text Box 7"/>
          <p:cNvSpPr txBox="1">
            <a:spLocks noChangeArrowheads="1"/>
          </p:cNvSpPr>
          <p:nvPr/>
        </p:nvSpPr>
        <p:spPr bwMode="auto">
          <a:xfrm>
            <a:off x="457200" y="3824288"/>
            <a:ext cx="2438400" cy="581025"/>
          </a:xfrm>
          <a:prstGeom prst="rect">
            <a:avLst/>
          </a:prstGeom>
          <a:noFill/>
          <a:ln w="12700">
            <a:noFill/>
            <a:miter lim="800000"/>
            <a:headEnd/>
            <a:tailEnd/>
          </a:ln>
          <a:effectLst/>
        </p:spPr>
        <p:txBody>
          <a:bodyPr anchor="ctr">
            <a:spAutoFit/>
          </a:bodyPr>
          <a:lstStyle/>
          <a:p>
            <a:pPr>
              <a:spcBef>
                <a:spcPct val="50000"/>
              </a:spcBef>
            </a:pPr>
            <a:r>
              <a:rPr lang="en-US" sz="1600"/>
              <a:t>Don’t forget to write your answers down!</a:t>
            </a:r>
          </a:p>
        </p:txBody>
      </p:sp>
      <p:sp>
        <p:nvSpPr>
          <p:cNvPr id="10249" name="AutoShape 9" descr="Bouquet">
            <a:hlinkClick r:id="rId6" action="ppaction://hlinksldjump" highlightClick="1"/>
          </p:cNvPr>
          <p:cNvSpPr>
            <a:spLocks noChangeArrowheads="1"/>
          </p:cNvSpPr>
          <p:nvPr/>
        </p:nvSpPr>
        <p:spPr bwMode="auto">
          <a:xfrm>
            <a:off x="457200" y="152400"/>
            <a:ext cx="685800" cy="381000"/>
          </a:xfrm>
          <a:prstGeom prst="actionButtonBackPrevious">
            <a:avLst/>
          </a:prstGeom>
          <a:blipFill dpi="0" rotWithShape="0">
            <a:blip r:embed="rId7" cstate="print"/>
            <a:srcRect/>
            <a:tile tx="0" ty="0" sx="100000" sy="100000" flip="none" algn="tl"/>
          </a:blipFill>
          <a:ln w="12700">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7650" name="Object 2"/>
          <p:cNvGraphicFramePr>
            <a:graphicFrameLocks noChangeAspect="1"/>
          </p:cNvGraphicFramePr>
          <p:nvPr/>
        </p:nvGraphicFramePr>
        <p:xfrm>
          <a:off x="3505200" y="838200"/>
          <a:ext cx="4805363" cy="4805363"/>
        </p:xfrm>
        <a:graphic>
          <a:graphicData uri="http://schemas.openxmlformats.org/presentationml/2006/ole">
            <p:oleObj spid="_x0000_s27650" name="Worksheet" r:id="rId4" imgW="3819799" imgH="3819760" progId="Excel.Sheet.8">
              <p:embed/>
            </p:oleObj>
          </a:graphicData>
        </a:graphic>
      </p:graphicFrame>
      <p:sp>
        <p:nvSpPr>
          <p:cNvPr id="27651" name="Text Box 3"/>
          <p:cNvSpPr txBox="1">
            <a:spLocks noChangeArrowheads="1"/>
          </p:cNvSpPr>
          <p:nvPr/>
        </p:nvSpPr>
        <p:spPr bwMode="auto">
          <a:xfrm>
            <a:off x="381000" y="838200"/>
            <a:ext cx="2895600" cy="4235450"/>
          </a:xfrm>
          <a:prstGeom prst="rect">
            <a:avLst/>
          </a:prstGeom>
          <a:noFill/>
          <a:ln w="12700">
            <a:noFill/>
            <a:miter lim="800000"/>
            <a:headEnd type="none" w="sm" len="sm"/>
            <a:tailEnd type="none" w="sm" len="sm"/>
          </a:ln>
          <a:effectLst/>
        </p:spPr>
        <p:txBody>
          <a:bodyPr>
            <a:spAutoFit/>
          </a:bodyPr>
          <a:lstStyle/>
          <a:p>
            <a:pPr algn="l">
              <a:spcBef>
                <a:spcPct val="50000"/>
              </a:spcBef>
            </a:pPr>
            <a:r>
              <a:rPr lang="en-US" sz="3200"/>
              <a:t>872</a:t>
            </a:r>
            <a:r>
              <a:rPr lang="en-US" sz="4000"/>
              <a:t> </a:t>
            </a:r>
            <a:r>
              <a:rPr lang="en-US"/>
              <a:t>thousandths are purple. This number is written </a:t>
            </a:r>
            <a:r>
              <a:rPr lang="en-US" sz="3200"/>
              <a:t>0.872</a:t>
            </a:r>
            <a:r>
              <a:rPr lang="en-US"/>
              <a:t> </a:t>
            </a:r>
          </a:p>
          <a:p>
            <a:pPr algn="l">
              <a:spcBef>
                <a:spcPct val="50000"/>
              </a:spcBef>
            </a:pPr>
            <a:r>
              <a:rPr lang="en-US" sz="3200"/>
              <a:t>128 </a:t>
            </a:r>
            <a:r>
              <a:rPr lang="en-US"/>
              <a:t>thousandths are blue.  This number is written </a:t>
            </a:r>
            <a:r>
              <a:rPr lang="en-US" sz="3200"/>
              <a:t>0.128</a:t>
            </a:r>
          </a:p>
          <a:p>
            <a:pPr algn="l">
              <a:spcBef>
                <a:spcPct val="50000"/>
              </a:spcBef>
            </a:pPr>
            <a:r>
              <a:rPr lang="en-US" sz="1600"/>
              <a:t>Did you check your work?</a:t>
            </a:r>
            <a:endParaRPr lang="en-US" sz="3200"/>
          </a:p>
        </p:txBody>
      </p:sp>
      <p:sp>
        <p:nvSpPr>
          <p:cNvPr id="27653" name="Text Box 5"/>
          <p:cNvSpPr txBox="1">
            <a:spLocks noChangeArrowheads="1"/>
          </p:cNvSpPr>
          <p:nvPr/>
        </p:nvSpPr>
        <p:spPr bwMode="auto">
          <a:xfrm>
            <a:off x="609600" y="5867400"/>
            <a:ext cx="927100" cy="457200"/>
          </a:xfrm>
          <a:prstGeom prst="rect">
            <a:avLst/>
          </a:prstGeom>
          <a:noFill/>
          <a:ln w="12700">
            <a:noFill/>
            <a:miter lim="800000"/>
            <a:headEnd/>
            <a:tailEnd/>
          </a:ln>
          <a:effectLst/>
        </p:spPr>
        <p:txBody>
          <a:bodyPr wrap="none" anchor="ctr">
            <a:spAutoFit/>
          </a:bodyPr>
          <a:lstStyle/>
          <a:p>
            <a:pPr>
              <a:spcBef>
                <a:spcPct val="50000"/>
              </a:spcBef>
            </a:pPr>
            <a:r>
              <a:rPr lang="en-US"/>
              <a:t>More</a:t>
            </a:r>
          </a:p>
        </p:txBody>
      </p:sp>
      <p:sp>
        <p:nvSpPr>
          <p:cNvPr id="27654" name="AutoShape 6">
            <a:hlinkClick r:id="rId5" action="ppaction://hlinksldjump" highlightClick="1"/>
          </p:cNvPr>
          <p:cNvSpPr>
            <a:spLocks noChangeArrowheads="1"/>
          </p:cNvSpPr>
          <p:nvPr/>
        </p:nvSpPr>
        <p:spPr bwMode="auto">
          <a:xfrm>
            <a:off x="1600200" y="5791200"/>
            <a:ext cx="685800" cy="609600"/>
          </a:xfrm>
          <a:prstGeom prst="actionButtonBlank">
            <a:avLst/>
          </a:prstGeom>
          <a:solidFill>
            <a:srgbClr val="FF9900"/>
          </a:solidFill>
          <a:ln w="12700">
            <a:solidFill>
              <a:schemeClr val="tx1"/>
            </a:solidFill>
            <a:miter lim="800000"/>
            <a:headEnd/>
            <a:tailEnd/>
          </a:ln>
          <a:effectLst/>
        </p:spPr>
        <p:txBody>
          <a:bodyPr wrap="none" anchor="ctr"/>
          <a:lstStyle/>
          <a:p>
            <a:endParaRPr lang="en-US"/>
          </a:p>
        </p:txBody>
      </p:sp>
      <p:sp>
        <p:nvSpPr>
          <p:cNvPr id="27655" name="AutoShape 7">
            <a:hlinkClick r:id="rId6" action="ppaction://hlinkfile" highlightClick="1"/>
          </p:cNvPr>
          <p:cNvSpPr>
            <a:spLocks noChangeArrowheads="1"/>
          </p:cNvSpPr>
          <p:nvPr/>
        </p:nvSpPr>
        <p:spPr bwMode="auto">
          <a:xfrm>
            <a:off x="3505200" y="5867400"/>
            <a:ext cx="4876800" cy="533400"/>
          </a:xfrm>
          <a:prstGeom prst="actionButtonBlank">
            <a:avLst/>
          </a:prstGeom>
          <a:solidFill>
            <a:srgbClr val="FF99CC"/>
          </a:solidFill>
          <a:ln w="12700">
            <a:solidFill>
              <a:schemeClr val="tx1"/>
            </a:solidFill>
            <a:miter lim="800000"/>
            <a:headEnd/>
            <a:tailEnd/>
          </a:ln>
          <a:effectLst/>
        </p:spPr>
        <p:txBody>
          <a:bodyPr wrap="none" anchor="ctr"/>
          <a:lstStyle/>
          <a:p>
            <a:r>
              <a:rPr lang="en-US" sz="2000"/>
              <a:t>Click this button to hear the numbers.</a:t>
            </a:r>
          </a:p>
        </p:txBody>
      </p:sp>
      <p:sp>
        <p:nvSpPr>
          <p:cNvPr id="27657" name="AutoShape 9" descr="Bouquet">
            <a:hlinkClick r:id="rId7" action="ppaction://hlinksldjump" highlightClick="1"/>
          </p:cNvPr>
          <p:cNvSpPr>
            <a:spLocks noChangeArrowheads="1"/>
          </p:cNvSpPr>
          <p:nvPr/>
        </p:nvSpPr>
        <p:spPr bwMode="auto">
          <a:xfrm>
            <a:off x="381000" y="228600"/>
            <a:ext cx="685800" cy="381000"/>
          </a:xfrm>
          <a:prstGeom prst="actionButtonBackPrevious">
            <a:avLst/>
          </a:prstGeom>
          <a:blipFill dpi="0" rotWithShape="0">
            <a:blip r:embed="rId8" cstate="print"/>
            <a:srcRect/>
            <a:tile tx="0" ty="0" sx="100000" sy="100000" flip="none" algn="tl"/>
          </a:blipFill>
          <a:ln w="12700">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8674" name="Object 2"/>
          <p:cNvGraphicFramePr>
            <a:graphicFrameLocks noChangeAspect="1"/>
          </p:cNvGraphicFramePr>
          <p:nvPr/>
        </p:nvGraphicFramePr>
        <p:xfrm>
          <a:off x="3200400" y="838200"/>
          <a:ext cx="5110163" cy="5110163"/>
        </p:xfrm>
        <a:graphic>
          <a:graphicData uri="http://schemas.openxmlformats.org/presentationml/2006/ole">
            <p:oleObj spid="_x0000_s28674" name="Worksheet" r:id="rId4" imgW="3819799" imgH="3819760" progId="Excel.Sheet.8">
              <p:embed/>
            </p:oleObj>
          </a:graphicData>
        </a:graphic>
      </p:graphicFrame>
      <p:sp>
        <p:nvSpPr>
          <p:cNvPr id="28675" name="Text Box 3"/>
          <p:cNvSpPr txBox="1">
            <a:spLocks noChangeArrowheads="1"/>
          </p:cNvSpPr>
          <p:nvPr/>
        </p:nvSpPr>
        <p:spPr bwMode="auto">
          <a:xfrm>
            <a:off x="609600" y="1066800"/>
            <a:ext cx="2362200" cy="2868613"/>
          </a:xfrm>
          <a:prstGeom prst="rect">
            <a:avLst/>
          </a:prstGeom>
          <a:noFill/>
          <a:ln w="12700">
            <a:noFill/>
            <a:miter lim="800000"/>
            <a:headEnd type="none" w="sm" len="sm"/>
            <a:tailEnd type="none" w="sm" len="sm"/>
          </a:ln>
          <a:effectLst/>
        </p:spPr>
        <p:txBody>
          <a:bodyPr>
            <a:spAutoFit/>
          </a:bodyPr>
          <a:lstStyle/>
          <a:p>
            <a:pPr algn="l">
              <a:spcBef>
                <a:spcPct val="50000"/>
              </a:spcBef>
            </a:pPr>
            <a:r>
              <a:rPr lang="en-US" sz="2800"/>
              <a:t>How many thousandths are green?  </a:t>
            </a:r>
          </a:p>
          <a:p>
            <a:pPr algn="l">
              <a:spcBef>
                <a:spcPct val="50000"/>
              </a:spcBef>
            </a:pPr>
            <a:r>
              <a:rPr lang="en-US" sz="2800"/>
              <a:t>How many thousandths are blue?</a:t>
            </a:r>
          </a:p>
        </p:txBody>
      </p:sp>
      <p:sp>
        <p:nvSpPr>
          <p:cNvPr id="28676" name="AutoShape 4">
            <a:hlinkClick r:id="rId5" action="ppaction://hlinksldjump" highlightClick="1"/>
          </p:cNvPr>
          <p:cNvSpPr>
            <a:spLocks noChangeArrowheads="1"/>
          </p:cNvSpPr>
          <p:nvPr/>
        </p:nvSpPr>
        <p:spPr bwMode="auto">
          <a:xfrm>
            <a:off x="609600" y="5410200"/>
            <a:ext cx="1905000" cy="685800"/>
          </a:xfrm>
          <a:prstGeom prst="actionButtonForwardNext">
            <a:avLst/>
          </a:prstGeom>
          <a:solidFill>
            <a:srgbClr val="FF6600"/>
          </a:solidFill>
          <a:ln w="12700">
            <a:solidFill>
              <a:schemeClr val="tx1"/>
            </a:solidFill>
            <a:miter lim="800000"/>
            <a:headEnd type="none" w="sm" len="sm"/>
            <a:tailEnd type="none" w="sm" len="sm"/>
          </a:ln>
          <a:effectLst/>
        </p:spPr>
        <p:txBody>
          <a:bodyPr wrap="none" anchor="ctr"/>
          <a:lstStyle/>
          <a:p>
            <a:endParaRPr lang="en-US"/>
          </a:p>
        </p:txBody>
      </p:sp>
      <p:sp>
        <p:nvSpPr>
          <p:cNvPr id="28677" name="Text Box 5"/>
          <p:cNvSpPr txBox="1">
            <a:spLocks noChangeArrowheads="1"/>
          </p:cNvSpPr>
          <p:nvPr/>
        </p:nvSpPr>
        <p:spPr bwMode="auto">
          <a:xfrm>
            <a:off x="609600" y="4572000"/>
            <a:ext cx="2286000" cy="822325"/>
          </a:xfrm>
          <a:prstGeom prst="rect">
            <a:avLst/>
          </a:prstGeom>
          <a:noFill/>
          <a:ln w="12700">
            <a:noFill/>
            <a:miter lim="800000"/>
            <a:headEnd type="none" w="sm" len="sm"/>
            <a:tailEnd type="none" w="sm" len="sm"/>
          </a:ln>
          <a:effectLst/>
        </p:spPr>
        <p:txBody>
          <a:bodyPr>
            <a:spAutoFit/>
          </a:bodyPr>
          <a:lstStyle/>
          <a:p>
            <a:pPr algn="l">
              <a:spcBef>
                <a:spcPct val="50000"/>
              </a:spcBef>
            </a:pPr>
            <a:r>
              <a:rPr lang="en-US"/>
              <a:t>Check your answers here.</a:t>
            </a:r>
          </a:p>
        </p:txBody>
      </p:sp>
      <p:sp>
        <p:nvSpPr>
          <p:cNvPr id="28679" name="AutoShape 7" descr="Bouquet">
            <a:hlinkClick r:id="rId6" action="ppaction://hlinksldjump" highlightClick="1"/>
          </p:cNvPr>
          <p:cNvSpPr>
            <a:spLocks noChangeArrowheads="1"/>
          </p:cNvSpPr>
          <p:nvPr/>
        </p:nvSpPr>
        <p:spPr bwMode="auto">
          <a:xfrm>
            <a:off x="304800" y="228600"/>
            <a:ext cx="685800" cy="381000"/>
          </a:xfrm>
          <a:prstGeom prst="actionButtonBackPrevious">
            <a:avLst/>
          </a:prstGeom>
          <a:blipFill dpi="0" rotWithShape="0">
            <a:blip r:embed="rId7" cstate="print"/>
            <a:srcRect/>
            <a:tile tx="0" ty="0" sx="100000" sy="100000" flip="none" algn="tl"/>
          </a:blipFill>
          <a:ln w="12700">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9698" name="Object 1026"/>
          <p:cNvGraphicFramePr>
            <a:graphicFrameLocks noChangeAspect="1"/>
          </p:cNvGraphicFramePr>
          <p:nvPr/>
        </p:nvGraphicFramePr>
        <p:xfrm>
          <a:off x="3429000" y="838200"/>
          <a:ext cx="4881563" cy="4881563"/>
        </p:xfrm>
        <a:graphic>
          <a:graphicData uri="http://schemas.openxmlformats.org/presentationml/2006/ole">
            <p:oleObj spid="_x0000_s29698" name="Worksheet" r:id="rId4" imgW="3819799" imgH="3819760" progId="Excel.Sheet.8">
              <p:embed/>
            </p:oleObj>
          </a:graphicData>
        </a:graphic>
      </p:graphicFrame>
      <p:sp>
        <p:nvSpPr>
          <p:cNvPr id="29699" name="Text Box 1027"/>
          <p:cNvSpPr txBox="1">
            <a:spLocks noChangeArrowheads="1"/>
          </p:cNvSpPr>
          <p:nvPr/>
        </p:nvSpPr>
        <p:spPr bwMode="auto">
          <a:xfrm>
            <a:off x="381000" y="1752600"/>
            <a:ext cx="2819400" cy="2286000"/>
          </a:xfrm>
          <a:prstGeom prst="rect">
            <a:avLst/>
          </a:prstGeom>
          <a:noFill/>
          <a:ln w="12700">
            <a:noFill/>
            <a:miter lim="800000"/>
            <a:headEnd type="none" w="sm" len="sm"/>
            <a:tailEnd type="none" w="sm" len="sm"/>
          </a:ln>
          <a:effectLst/>
        </p:spPr>
        <p:txBody>
          <a:bodyPr>
            <a:spAutoFit/>
          </a:bodyPr>
          <a:lstStyle/>
          <a:p>
            <a:pPr algn="l">
              <a:spcBef>
                <a:spcPct val="50000"/>
              </a:spcBef>
            </a:pPr>
            <a:r>
              <a:rPr lang="en-US" sz="3200"/>
              <a:t>44 </a:t>
            </a:r>
            <a:r>
              <a:rPr lang="en-US"/>
              <a:t>thousandths  </a:t>
            </a:r>
            <a:r>
              <a:rPr lang="en-US" sz="3200"/>
              <a:t>0.044</a:t>
            </a:r>
            <a:r>
              <a:rPr lang="en-US"/>
              <a:t> are green.</a:t>
            </a:r>
            <a:r>
              <a:rPr lang="en-US" sz="2800"/>
              <a:t>  </a:t>
            </a:r>
          </a:p>
          <a:p>
            <a:pPr algn="l">
              <a:spcBef>
                <a:spcPct val="50000"/>
              </a:spcBef>
            </a:pPr>
            <a:r>
              <a:rPr lang="en-US" sz="3200"/>
              <a:t>956 </a:t>
            </a:r>
            <a:r>
              <a:rPr lang="en-US"/>
              <a:t>thousandths </a:t>
            </a:r>
            <a:r>
              <a:rPr lang="en-US" sz="3200"/>
              <a:t>0.956</a:t>
            </a:r>
            <a:r>
              <a:rPr lang="en-US"/>
              <a:t> are blue</a:t>
            </a:r>
            <a:r>
              <a:rPr lang="en-US" sz="2800"/>
              <a:t>.</a:t>
            </a:r>
          </a:p>
        </p:txBody>
      </p:sp>
      <p:sp>
        <p:nvSpPr>
          <p:cNvPr id="29702" name="Text Box 1030"/>
          <p:cNvSpPr txBox="1">
            <a:spLocks noChangeArrowheads="1"/>
          </p:cNvSpPr>
          <p:nvPr/>
        </p:nvSpPr>
        <p:spPr bwMode="auto">
          <a:xfrm>
            <a:off x="609600" y="5867400"/>
            <a:ext cx="927100" cy="457200"/>
          </a:xfrm>
          <a:prstGeom prst="rect">
            <a:avLst/>
          </a:prstGeom>
          <a:noFill/>
          <a:ln w="12700">
            <a:noFill/>
            <a:miter lim="800000"/>
            <a:headEnd/>
            <a:tailEnd/>
          </a:ln>
          <a:effectLst/>
        </p:spPr>
        <p:txBody>
          <a:bodyPr wrap="none" anchor="ctr">
            <a:spAutoFit/>
          </a:bodyPr>
          <a:lstStyle/>
          <a:p>
            <a:pPr>
              <a:spcBef>
                <a:spcPct val="50000"/>
              </a:spcBef>
            </a:pPr>
            <a:r>
              <a:rPr lang="en-US"/>
              <a:t>More</a:t>
            </a:r>
          </a:p>
        </p:txBody>
      </p:sp>
      <p:sp>
        <p:nvSpPr>
          <p:cNvPr id="29703" name="AutoShape 1031">
            <a:hlinkClick r:id="rId5" action="ppaction://hlinksldjump" highlightClick="1"/>
          </p:cNvPr>
          <p:cNvSpPr>
            <a:spLocks noChangeArrowheads="1"/>
          </p:cNvSpPr>
          <p:nvPr/>
        </p:nvSpPr>
        <p:spPr bwMode="auto">
          <a:xfrm>
            <a:off x="1600200" y="5791200"/>
            <a:ext cx="685800" cy="609600"/>
          </a:xfrm>
          <a:prstGeom prst="actionButtonBlank">
            <a:avLst/>
          </a:prstGeom>
          <a:solidFill>
            <a:srgbClr val="FF9900"/>
          </a:solidFill>
          <a:ln w="12700">
            <a:solidFill>
              <a:schemeClr val="tx1"/>
            </a:solidFill>
            <a:miter lim="800000"/>
            <a:headEnd/>
            <a:tailEnd/>
          </a:ln>
          <a:effectLst/>
        </p:spPr>
        <p:txBody>
          <a:bodyPr wrap="none" anchor="ctr"/>
          <a:lstStyle/>
          <a:p>
            <a:endParaRPr lang="en-US"/>
          </a:p>
        </p:txBody>
      </p:sp>
      <p:sp>
        <p:nvSpPr>
          <p:cNvPr id="29706" name="AutoShape 1034">
            <a:hlinkClick r:id="rId6" action="ppaction://hlinkfile" highlightClick="1"/>
          </p:cNvPr>
          <p:cNvSpPr>
            <a:spLocks noChangeArrowheads="1"/>
          </p:cNvSpPr>
          <p:nvPr/>
        </p:nvSpPr>
        <p:spPr bwMode="auto">
          <a:xfrm>
            <a:off x="3429000" y="5867400"/>
            <a:ext cx="4876800" cy="533400"/>
          </a:xfrm>
          <a:prstGeom prst="actionButtonBlank">
            <a:avLst/>
          </a:prstGeom>
          <a:solidFill>
            <a:srgbClr val="FF99CC"/>
          </a:solidFill>
          <a:ln w="12700">
            <a:solidFill>
              <a:schemeClr val="tx1"/>
            </a:solidFill>
            <a:miter lim="800000"/>
            <a:headEnd/>
            <a:tailEnd/>
          </a:ln>
          <a:effectLst/>
        </p:spPr>
        <p:txBody>
          <a:bodyPr wrap="none" anchor="ctr"/>
          <a:lstStyle/>
          <a:p>
            <a:r>
              <a:rPr lang="en-US" sz="2000"/>
              <a:t>Click this button to hear the numbers.</a:t>
            </a:r>
          </a:p>
        </p:txBody>
      </p:sp>
      <p:sp>
        <p:nvSpPr>
          <p:cNvPr id="29708" name="AutoShape 1036" descr="Bouquet">
            <a:hlinkClick r:id="rId7" action="ppaction://hlinksldjump" highlightClick="1"/>
          </p:cNvPr>
          <p:cNvSpPr>
            <a:spLocks noChangeArrowheads="1"/>
          </p:cNvSpPr>
          <p:nvPr/>
        </p:nvSpPr>
        <p:spPr bwMode="auto">
          <a:xfrm>
            <a:off x="304800" y="304800"/>
            <a:ext cx="685800" cy="381000"/>
          </a:xfrm>
          <a:prstGeom prst="actionButtonBackPrevious">
            <a:avLst/>
          </a:prstGeom>
          <a:blipFill dpi="0" rotWithShape="0">
            <a:blip r:embed="rId8" cstate="print"/>
            <a:srcRect/>
            <a:tile tx="0" ty="0" sx="100000" sy="100000" flip="none" algn="tl"/>
          </a:blipFill>
          <a:ln w="12700">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6388" name="Object 4"/>
          <p:cNvGraphicFramePr>
            <a:graphicFrameLocks noChangeAspect="1"/>
          </p:cNvGraphicFramePr>
          <p:nvPr/>
        </p:nvGraphicFramePr>
        <p:xfrm>
          <a:off x="2743200" y="1371600"/>
          <a:ext cx="3533775" cy="3630613"/>
        </p:xfrm>
        <a:graphic>
          <a:graphicData uri="http://schemas.openxmlformats.org/presentationml/2006/ole">
            <p:oleObj spid="_x0000_s16388" name="Worksheet" r:id="rId5" imgW="3534054" imgH="3629492" progId="Excel.Sheet.8">
              <p:embed/>
            </p:oleObj>
          </a:graphicData>
        </a:graphic>
      </p:graphicFrame>
      <p:sp>
        <p:nvSpPr>
          <p:cNvPr id="16389" name="Text Box 5"/>
          <p:cNvSpPr txBox="1">
            <a:spLocks noChangeArrowheads="1"/>
          </p:cNvSpPr>
          <p:nvPr/>
        </p:nvSpPr>
        <p:spPr bwMode="auto">
          <a:xfrm>
            <a:off x="2743200" y="5105400"/>
            <a:ext cx="1079500" cy="823913"/>
          </a:xfrm>
          <a:prstGeom prst="rect">
            <a:avLst/>
          </a:prstGeom>
          <a:noFill/>
          <a:ln w="12700">
            <a:noFill/>
            <a:miter lim="800000"/>
            <a:headEnd/>
            <a:tailEnd/>
          </a:ln>
          <a:effectLst/>
        </p:spPr>
        <p:txBody>
          <a:bodyPr wrap="none" anchor="ctr">
            <a:spAutoFit/>
          </a:bodyPr>
          <a:lstStyle/>
          <a:p>
            <a:pPr>
              <a:spcBef>
                <a:spcPct val="50000"/>
              </a:spcBef>
            </a:pPr>
            <a:r>
              <a:rPr lang="en-US" sz="4800"/>
              <a:t>0.4</a:t>
            </a:r>
            <a:endParaRPr lang="en-US"/>
          </a:p>
        </p:txBody>
      </p:sp>
      <p:sp>
        <p:nvSpPr>
          <p:cNvPr id="16390" name="Text Box 6"/>
          <p:cNvSpPr txBox="1">
            <a:spLocks noChangeArrowheads="1"/>
          </p:cNvSpPr>
          <p:nvPr/>
        </p:nvSpPr>
        <p:spPr bwMode="auto">
          <a:xfrm>
            <a:off x="4800600" y="5105400"/>
            <a:ext cx="1079500" cy="823913"/>
          </a:xfrm>
          <a:prstGeom prst="rect">
            <a:avLst/>
          </a:prstGeom>
          <a:noFill/>
          <a:ln w="12700">
            <a:noFill/>
            <a:miter lim="800000"/>
            <a:headEnd/>
            <a:tailEnd/>
          </a:ln>
          <a:effectLst/>
        </p:spPr>
        <p:txBody>
          <a:bodyPr wrap="none" anchor="ctr">
            <a:spAutoFit/>
          </a:bodyPr>
          <a:lstStyle/>
          <a:p>
            <a:pPr>
              <a:spcBef>
                <a:spcPct val="50000"/>
              </a:spcBef>
            </a:pPr>
            <a:r>
              <a:rPr lang="en-US" sz="4800"/>
              <a:t>0.6</a:t>
            </a:r>
            <a:endParaRPr lang="en-US"/>
          </a:p>
        </p:txBody>
      </p:sp>
      <p:sp>
        <p:nvSpPr>
          <p:cNvPr id="16393" name="Text Box 9"/>
          <p:cNvSpPr txBox="1">
            <a:spLocks noChangeArrowheads="1"/>
          </p:cNvSpPr>
          <p:nvPr/>
        </p:nvSpPr>
        <p:spPr bwMode="auto">
          <a:xfrm>
            <a:off x="4044950" y="5105400"/>
            <a:ext cx="555625" cy="823913"/>
          </a:xfrm>
          <a:prstGeom prst="rect">
            <a:avLst/>
          </a:prstGeom>
          <a:noFill/>
          <a:ln w="12700">
            <a:noFill/>
            <a:miter lim="800000"/>
            <a:headEnd/>
            <a:tailEnd/>
          </a:ln>
          <a:effectLst/>
        </p:spPr>
        <p:txBody>
          <a:bodyPr wrap="none" anchor="ctr">
            <a:spAutoFit/>
          </a:bodyPr>
          <a:lstStyle/>
          <a:p>
            <a:pPr>
              <a:spcBef>
                <a:spcPct val="50000"/>
              </a:spcBef>
            </a:pPr>
            <a:r>
              <a:rPr lang="en-US" sz="4800" b="1">
                <a:solidFill>
                  <a:srgbClr val="0000CC"/>
                </a:solidFill>
              </a:rPr>
              <a:t>&lt;</a:t>
            </a:r>
            <a:endParaRPr lang="en-US" b="1"/>
          </a:p>
        </p:txBody>
      </p:sp>
      <p:sp>
        <p:nvSpPr>
          <p:cNvPr id="16394" name="Text Box 10"/>
          <p:cNvSpPr txBox="1">
            <a:spLocks noChangeArrowheads="1"/>
          </p:cNvSpPr>
          <p:nvPr/>
        </p:nvSpPr>
        <p:spPr bwMode="auto">
          <a:xfrm>
            <a:off x="2706688" y="647700"/>
            <a:ext cx="3848100" cy="457200"/>
          </a:xfrm>
          <a:prstGeom prst="rect">
            <a:avLst/>
          </a:prstGeom>
          <a:noFill/>
          <a:ln w="12700">
            <a:noFill/>
            <a:miter lim="800000"/>
            <a:headEnd/>
            <a:tailEnd/>
          </a:ln>
          <a:effectLst/>
        </p:spPr>
        <p:txBody>
          <a:bodyPr wrap="none" anchor="ctr">
            <a:spAutoFit/>
          </a:bodyPr>
          <a:lstStyle/>
          <a:p>
            <a:pPr>
              <a:spcBef>
                <a:spcPct val="50000"/>
              </a:spcBef>
            </a:pPr>
            <a:r>
              <a:rPr lang="en-US"/>
              <a:t>Compare these decimals.  </a:t>
            </a:r>
          </a:p>
        </p:txBody>
      </p:sp>
      <p:sp>
        <p:nvSpPr>
          <p:cNvPr id="16395" name="Text Box 11"/>
          <p:cNvSpPr txBox="1">
            <a:spLocks noChangeArrowheads="1"/>
          </p:cNvSpPr>
          <p:nvPr/>
        </p:nvSpPr>
        <p:spPr bwMode="auto">
          <a:xfrm>
            <a:off x="0" y="6032500"/>
            <a:ext cx="9144000" cy="519113"/>
          </a:xfrm>
          <a:prstGeom prst="rect">
            <a:avLst/>
          </a:prstGeom>
          <a:solidFill>
            <a:srgbClr val="FFFF99"/>
          </a:solidFill>
          <a:ln w="12700">
            <a:noFill/>
            <a:miter lim="800000"/>
            <a:headEnd/>
            <a:tailEnd/>
          </a:ln>
          <a:effectLst/>
        </p:spPr>
        <p:txBody>
          <a:bodyPr anchor="ctr">
            <a:spAutoFit/>
          </a:bodyPr>
          <a:lstStyle/>
          <a:p>
            <a:pPr>
              <a:spcBef>
                <a:spcPct val="50000"/>
              </a:spcBef>
            </a:pPr>
            <a:r>
              <a:rPr lang="en-US" sz="2800"/>
              <a:t>four tenths is </a:t>
            </a:r>
            <a:r>
              <a:rPr lang="en-US" sz="2800" b="1" i="1">
                <a:solidFill>
                  <a:srgbClr val="0000CC"/>
                </a:solidFill>
              </a:rPr>
              <a:t>LESS THAN</a:t>
            </a:r>
            <a:r>
              <a:rPr lang="en-US" sz="2800"/>
              <a:t> six tenths</a:t>
            </a:r>
          </a:p>
        </p:txBody>
      </p:sp>
      <p:sp>
        <p:nvSpPr>
          <p:cNvPr id="16396" name="AutoShape 12" descr="Bouquet">
            <a:hlinkClick r:id="rId6" action="ppaction://hlinksldjump" highlightClick="1"/>
          </p:cNvPr>
          <p:cNvSpPr>
            <a:spLocks noChangeArrowheads="1"/>
          </p:cNvSpPr>
          <p:nvPr/>
        </p:nvSpPr>
        <p:spPr bwMode="auto">
          <a:xfrm>
            <a:off x="8001000" y="457200"/>
            <a:ext cx="685800" cy="381000"/>
          </a:xfrm>
          <a:prstGeom prst="actionButtonForwardNext">
            <a:avLst/>
          </a:prstGeom>
          <a:blipFill dpi="0" rotWithShape="0">
            <a:blip r:embed="rId7" cstate="print"/>
            <a:srcRect/>
            <a:tile tx="0" ty="0" sx="100000" sy="100000" flip="none" algn="tl"/>
          </a:blipFill>
          <a:ln w="12700">
            <a:solidFill>
              <a:schemeClr val="tx1"/>
            </a:solidFill>
            <a:miter lim="800000"/>
            <a:headEnd/>
            <a:tailEnd/>
          </a:ln>
          <a:effectLst/>
        </p:spPr>
        <p:txBody>
          <a:bodyPr wrap="none" anchor="ctr"/>
          <a:lstStyle/>
          <a:p>
            <a:endParaRPr lang="en-US"/>
          </a:p>
        </p:txBody>
      </p:sp>
      <p:sp>
        <p:nvSpPr>
          <p:cNvPr id="16397" name="AutoShape 13" descr="Bouquet">
            <a:hlinkClick r:id="rId8" action="ppaction://hlinksldjump" highlightClick="1"/>
          </p:cNvPr>
          <p:cNvSpPr>
            <a:spLocks noChangeArrowheads="1"/>
          </p:cNvSpPr>
          <p:nvPr/>
        </p:nvSpPr>
        <p:spPr bwMode="auto">
          <a:xfrm>
            <a:off x="533400" y="457200"/>
            <a:ext cx="685800" cy="381000"/>
          </a:xfrm>
          <a:prstGeom prst="actionButtonBackPrevious">
            <a:avLst/>
          </a:prstGeom>
          <a:blipFill dpi="0" rotWithShape="0">
            <a:blip r:embed="rId7" cstate="print"/>
            <a:srcRect/>
            <a:tile tx="0" ty="0" sx="100000" sy="100000" flip="none" algn="tl"/>
          </a:blipFill>
          <a:ln w="12700">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2000"/>
                                  </p:stCondLst>
                                  <p:childTnLst>
                                    <p:set>
                                      <p:cBhvr>
                                        <p:cTn id="6" dur="1" fill="hold">
                                          <p:stCondLst>
                                            <p:cond delay="0"/>
                                          </p:stCondLst>
                                        </p:cTn>
                                        <p:tgtEl>
                                          <p:spTgt spid="16393"/>
                                        </p:tgtEl>
                                        <p:attrNameLst>
                                          <p:attrName>style.visibility</p:attrName>
                                        </p:attrNameLst>
                                      </p:cBhvr>
                                      <p:to>
                                        <p:strVal val="visible"/>
                                      </p:to>
                                    </p:set>
                                    <p:anim calcmode="lin" valueType="num">
                                      <p:cBhvr>
                                        <p:cTn id="7" dur="500" fill="hold"/>
                                        <p:tgtEl>
                                          <p:spTgt spid="16393"/>
                                        </p:tgtEl>
                                        <p:attrNameLst>
                                          <p:attrName>ppt_w</p:attrName>
                                        </p:attrNameLst>
                                      </p:cBhvr>
                                      <p:tavLst>
                                        <p:tav tm="0">
                                          <p:val>
                                            <p:strVal val="4*#ppt_w"/>
                                          </p:val>
                                        </p:tav>
                                        <p:tav tm="100000">
                                          <p:val>
                                            <p:strVal val="#ppt_w"/>
                                          </p:val>
                                        </p:tav>
                                      </p:tavLst>
                                    </p:anim>
                                    <p:anim calcmode="lin" valueType="num">
                                      <p:cBhvr>
                                        <p:cTn id="8" dur="500" fill="hold"/>
                                        <p:tgtEl>
                                          <p:spTgt spid="16393"/>
                                        </p:tgtEl>
                                        <p:attrNameLst>
                                          <p:attrName>ppt_h</p:attrName>
                                        </p:attrNameLst>
                                      </p:cBhvr>
                                      <p:tavLst>
                                        <p:tav tm="0">
                                          <p:val>
                                            <p:strVal val="4*#ppt_h"/>
                                          </p:val>
                                        </p:tav>
                                        <p:tav tm="100000">
                                          <p:val>
                                            <p:strVal val="#ppt_h"/>
                                          </p:val>
                                        </p:tav>
                                      </p:tavLst>
                                    </p:anim>
                                  </p:childTnLst>
                                </p:cTn>
                              </p:par>
                            </p:childTnLst>
                          </p:cTn>
                        </p:par>
                        <p:par>
                          <p:cTn id="9" fill="hold">
                            <p:stCondLst>
                              <p:cond delay="2500"/>
                            </p:stCondLst>
                            <p:childTnLst>
                              <p:par>
                                <p:cTn id="10" presetID="2" presetClass="entr" presetSubtype="8" fill="hold" grpId="0" nodeType="afterEffect">
                                  <p:stCondLst>
                                    <p:cond delay="1000"/>
                                  </p:stCondLst>
                                  <p:childTnLst>
                                    <p:set>
                                      <p:cBhvr>
                                        <p:cTn id="11" dur="1" fill="hold">
                                          <p:stCondLst>
                                            <p:cond delay="0"/>
                                          </p:stCondLst>
                                        </p:cTn>
                                        <p:tgtEl>
                                          <p:spTgt spid="16395"/>
                                        </p:tgtEl>
                                        <p:attrNameLst>
                                          <p:attrName>style.visibility</p:attrName>
                                        </p:attrNameLst>
                                      </p:cBhvr>
                                      <p:to>
                                        <p:strVal val="visible"/>
                                      </p:to>
                                    </p:set>
                                    <p:anim calcmode="lin" valueType="num">
                                      <p:cBhvr additive="base">
                                        <p:cTn id="12" dur="500" fill="hold"/>
                                        <p:tgtEl>
                                          <p:spTgt spid="16395"/>
                                        </p:tgtEl>
                                        <p:attrNameLst>
                                          <p:attrName>ppt_x</p:attrName>
                                        </p:attrNameLst>
                                      </p:cBhvr>
                                      <p:tavLst>
                                        <p:tav tm="0">
                                          <p:val>
                                            <p:strVal val="0-#ppt_w/2"/>
                                          </p:val>
                                        </p:tav>
                                        <p:tav tm="100000">
                                          <p:val>
                                            <p:strVal val="#ppt_x"/>
                                          </p:val>
                                        </p:tav>
                                      </p:tavLst>
                                    </p:anim>
                                    <p:anim calcmode="lin" valueType="num">
                                      <p:cBhvr additive="base">
                                        <p:cTn id="13" dur="500" fill="hold"/>
                                        <p:tgtEl>
                                          <p:spTgt spid="1639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slide 3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3" grpId="0" autoUpdateAnimBg="0"/>
      <p:bldP spid="16395"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7" name="Text Box 9"/>
          <p:cNvSpPr txBox="1">
            <a:spLocks noChangeArrowheads="1"/>
          </p:cNvSpPr>
          <p:nvPr/>
        </p:nvSpPr>
        <p:spPr bwMode="auto">
          <a:xfrm>
            <a:off x="0" y="6030913"/>
            <a:ext cx="9144000" cy="519112"/>
          </a:xfrm>
          <a:prstGeom prst="rect">
            <a:avLst/>
          </a:prstGeom>
          <a:solidFill>
            <a:srgbClr val="FFFF99"/>
          </a:solidFill>
          <a:ln w="12700">
            <a:noFill/>
            <a:miter lim="800000"/>
            <a:headEnd/>
            <a:tailEnd/>
          </a:ln>
          <a:effectLst/>
        </p:spPr>
        <p:txBody>
          <a:bodyPr anchor="ctr">
            <a:spAutoFit/>
          </a:bodyPr>
          <a:lstStyle/>
          <a:p>
            <a:pPr>
              <a:spcBef>
                <a:spcPct val="50000"/>
              </a:spcBef>
            </a:pPr>
            <a:r>
              <a:rPr lang="en-US" sz="2800"/>
              <a:t>four tenths </a:t>
            </a:r>
            <a:r>
              <a:rPr lang="en-US" sz="2800" b="1" i="1">
                <a:solidFill>
                  <a:srgbClr val="0000CC"/>
                </a:solidFill>
              </a:rPr>
              <a:t>IS EQUAL TO</a:t>
            </a:r>
            <a:r>
              <a:rPr lang="en-US" sz="2800"/>
              <a:t> forty hundredths</a:t>
            </a:r>
            <a:endParaRPr lang="en-US" sz="2600"/>
          </a:p>
        </p:txBody>
      </p:sp>
      <p:graphicFrame>
        <p:nvGraphicFramePr>
          <p:cNvPr id="17410" name="Object 2"/>
          <p:cNvGraphicFramePr>
            <a:graphicFrameLocks noChangeAspect="1"/>
          </p:cNvGraphicFramePr>
          <p:nvPr/>
        </p:nvGraphicFramePr>
        <p:xfrm>
          <a:off x="762000" y="1295400"/>
          <a:ext cx="3533775" cy="3630613"/>
        </p:xfrm>
        <a:graphic>
          <a:graphicData uri="http://schemas.openxmlformats.org/presentationml/2006/ole">
            <p:oleObj spid="_x0000_s17410" name="Worksheet" r:id="rId5" imgW="3534054" imgH="3629492" progId="Excel.Sheet.8">
              <p:embed/>
            </p:oleObj>
          </a:graphicData>
        </a:graphic>
      </p:graphicFrame>
      <p:graphicFrame>
        <p:nvGraphicFramePr>
          <p:cNvPr id="17411" name="Object 3"/>
          <p:cNvGraphicFramePr>
            <a:graphicFrameLocks noChangeAspect="1"/>
          </p:cNvGraphicFramePr>
          <p:nvPr/>
        </p:nvGraphicFramePr>
        <p:xfrm>
          <a:off x="4724400" y="1295400"/>
          <a:ext cx="3505200" cy="3581400"/>
        </p:xfrm>
        <a:graphic>
          <a:graphicData uri="http://schemas.openxmlformats.org/presentationml/2006/ole">
            <p:oleObj spid="_x0000_s17411" name="Worksheet" r:id="rId6" imgW="3439047" imgH="3629492" progId="Excel.Sheet.8">
              <p:embed/>
            </p:oleObj>
          </a:graphicData>
        </a:graphic>
      </p:graphicFrame>
      <p:sp>
        <p:nvSpPr>
          <p:cNvPr id="17412" name="Text Box 4"/>
          <p:cNvSpPr txBox="1">
            <a:spLocks noChangeArrowheads="1"/>
          </p:cNvSpPr>
          <p:nvPr/>
        </p:nvSpPr>
        <p:spPr bwMode="auto">
          <a:xfrm>
            <a:off x="2713038" y="800100"/>
            <a:ext cx="3667125" cy="457200"/>
          </a:xfrm>
          <a:prstGeom prst="rect">
            <a:avLst/>
          </a:prstGeom>
          <a:noFill/>
          <a:ln w="12700">
            <a:noFill/>
            <a:miter lim="800000"/>
            <a:headEnd/>
            <a:tailEnd/>
          </a:ln>
          <a:effectLst/>
        </p:spPr>
        <p:txBody>
          <a:bodyPr wrap="none" anchor="ctr">
            <a:spAutoFit/>
          </a:bodyPr>
          <a:lstStyle/>
          <a:p>
            <a:pPr>
              <a:spcBef>
                <a:spcPct val="50000"/>
              </a:spcBef>
            </a:pPr>
            <a:r>
              <a:rPr lang="en-US"/>
              <a:t>Compare these decimals.</a:t>
            </a:r>
          </a:p>
        </p:txBody>
      </p:sp>
      <p:sp>
        <p:nvSpPr>
          <p:cNvPr id="17414" name="Rectangle 6"/>
          <p:cNvSpPr>
            <a:spLocks noChangeArrowheads="1"/>
          </p:cNvSpPr>
          <p:nvPr/>
        </p:nvSpPr>
        <p:spPr bwMode="auto">
          <a:xfrm>
            <a:off x="3200400" y="5029200"/>
            <a:ext cx="1079500" cy="823913"/>
          </a:xfrm>
          <a:prstGeom prst="rect">
            <a:avLst/>
          </a:prstGeom>
          <a:noFill/>
          <a:ln w="12700">
            <a:noFill/>
            <a:miter lim="800000"/>
            <a:headEnd/>
            <a:tailEnd/>
          </a:ln>
          <a:effectLst/>
        </p:spPr>
        <p:txBody>
          <a:bodyPr wrap="none" anchor="ctr">
            <a:spAutoFit/>
          </a:bodyPr>
          <a:lstStyle/>
          <a:p>
            <a:r>
              <a:rPr lang="en-US" sz="4800"/>
              <a:t>0.4</a:t>
            </a:r>
          </a:p>
        </p:txBody>
      </p:sp>
      <p:sp>
        <p:nvSpPr>
          <p:cNvPr id="17415" name="Rectangle 7"/>
          <p:cNvSpPr>
            <a:spLocks noChangeArrowheads="1"/>
          </p:cNvSpPr>
          <p:nvPr/>
        </p:nvSpPr>
        <p:spPr bwMode="auto">
          <a:xfrm>
            <a:off x="4237038" y="4953000"/>
            <a:ext cx="555625" cy="823913"/>
          </a:xfrm>
          <a:prstGeom prst="rect">
            <a:avLst/>
          </a:prstGeom>
          <a:noFill/>
          <a:ln w="12700">
            <a:noFill/>
            <a:miter lim="800000"/>
            <a:headEnd/>
            <a:tailEnd/>
          </a:ln>
          <a:effectLst/>
        </p:spPr>
        <p:txBody>
          <a:bodyPr wrap="none" anchor="ctr">
            <a:spAutoFit/>
          </a:bodyPr>
          <a:lstStyle/>
          <a:p>
            <a:r>
              <a:rPr lang="en-US" sz="4800" b="1">
                <a:solidFill>
                  <a:srgbClr val="0000CC"/>
                </a:solidFill>
              </a:rPr>
              <a:t>=</a:t>
            </a:r>
            <a:endParaRPr lang="en-US" sz="4800"/>
          </a:p>
        </p:txBody>
      </p:sp>
      <p:sp>
        <p:nvSpPr>
          <p:cNvPr id="17416" name="Rectangle 8"/>
          <p:cNvSpPr>
            <a:spLocks noChangeArrowheads="1"/>
          </p:cNvSpPr>
          <p:nvPr/>
        </p:nvSpPr>
        <p:spPr bwMode="auto">
          <a:xfrm>
            <a:off x="4800600" y="5029200"/>
            <a:ext cx="1450975" cy="823913"/>
          </a:xfrm>
          <a:prstGeom prst="rect">
            <a:avLst/>
          </a:prstGeom>
          <a:noFill/>
          <a:ln w="12700">
            <a:noFill/>
            <a:miter lim="800000"/>
            <a:headEnd/>
            <a:tailEnd/>
          </a:ln>
          <a:effectLst/>
        </p:spPr>
        <p:txBody>
          <a:bodyPr wrap="none" anchor="ctr">
            <a:spAutoFit/>
          </a:bodyPr>
          <a:lstStyle/>
          <a:p>
            <a:r>
              <a:rPr lang="en-US" sz="4800"/>
              <a:t>0.40</a:t>
            </a:r>
          </a:p>
        </p:txBody>
      </p:sp>
      <p:sp>
        <p:nvSpPr>
          <p:cNvPr id="17418" name="AutoShape 10" descr="Bouquet">
            <a:hlinkClick r:id="rId7" action="ppaction://hlinksldjump" highlightClick="1"/>
          </p:cNvPr>
          <p:cNvSpPr>
            <a:spLocks noChangeArrowheads="1"/>
          </p:cNvSpPr>
          <p:nvPr/>
        </p:nvSpPr>
        <p:spPr bwMode="auto">
          <a:xfrm>
            <a:off x="8229600" y="304800"/>
            <a:ext cx="685800" cy="381000"/>
          </a:xfrm>
          <a:prstGeom prst="actionButtonForwardNext">
            <a:avLst/>
          </a:prstGeom>
          <a:blipFill dpi="0" rotWithShape="0">
            <a:blip r:embed="rId8" cstate="print"/>
            <a:srcRect/>
            <a:tile tx="0" ty="0" sx="100000" sy="100000" flip="none" algn="tl"/>
          </a:blipFill>
          <a:ln w="12700">
            <a:solidFill>
              <a:schemeClr val="tx1"/>
            </a:solidFill>
            <a:miter lim="800000"/>
            <a:headEnd/>
            <a:tailEnd/>
          </a:ln>
          <a:effectLst/>
        </p:spPr>
        <p:txBody>
          <a:bodyPr wrap="none" anchor="ctr"/>
          <a:lstStyle/>
          <a:p>
            <a:endParaRPr lang="en-US"/>
          </a:p>
        </p:txBody>
      </p:sp>
      <p:sp>
        <p:nvSpPr>
          <p:cNvPr id="17419" name="AutoShape 11" descr="Bouquet">
            <a:hlinkClick r:id="rId9" action="ppaction://hlinksldjump" highlightClick="1"/>
          </p:cNvPr>
          <p:cNvSpPr>
            <a:spLocks noChangeArrowheads="1"/>
          </p:cNvSpPr>
          <p:nvPr/>
        </p:nvSpPr>
        <p:spPr bwMode="auto">
          <a:xfrm>
            <a:off x="304800" y="304800"/>
            <a:ext cx="685800" cy="381000"/>
          </a:xfrm>
          <a:prstGeom prst="actionButtonBackPrevious">
            <a:avLst/>
          </a:prstGeom>
          <a:blipFill dpi="0" rotWithShape="0">
            <a:blip r:embed="rId8" cstate="print"/>
            <a:srcRect/>
            <a:tile tx="0" ty="0" sx="100000" sy="100000" flip="none" algn="tl"/>
          </a:blipFill>
          <a:ln w="12700">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2000"/>
                                  </p:stCondLst>
                                  <p:childTnLst>
                                    <p:set>
                                      <p:cBhvr>
                                        <p:cTn id="6" dur="1" fill="hold">
                                          <p:stCondLst>
                                            <p:cond delay="0"/>
                                          </p:stCondLst>
                                        </p:cTn>
                                        <p:tgtEl>
                                          <p:spTgt spid="17415"/>
                                        </p:tgtEl>
                                        <p:attrNameLst>
                                          <p:attrName>style.visibility</p:attrName>
                                        </p:attrNameLst>
                                      </p:cBhvr>
                                      <p:to>
                                        <p:strVal val="visible"/>
                                      </p:to>
                                    </p:set>
                                    <p:anim calcmode="lin" valueType="num">
                                      <p:cBhvr>
                                        <p:cTn id="7" dur="500" fill="hold"/>
                                        <p:tgtEl>
                                          <p:spTgt spid="17415"/>
                                        </p:tgtEl>
                                        <p:attrNameLst>
                                          <p:attrName>ppt_w</p:attrName>
                                        </p:attrNameLst>
                                      </p:cBhvr>
                                      <p:tavLst>
                                        <p:tav tm="0">
                                          <p:val>
                                            <p:strVal val="4*#ppt_w"/>
                                          </p:val>
                                        </p:tav>
                                        <p:tav tm="100000">
                                          <p:val>
                                            <p:strVal val="#ppt_w"/>
                                          </p:val>
                                        </p:tav>
                                      </p:tavLst>
                                    </p:anim>
                                    <p:anim calcmode="lin" valueType="num">
                                      <p:cBhvr>
                                        <p:cTn id="8" dur="500" fill="hold"/>
                                        <p:tgtEl>
                                          <p:spTgt spid="17415"/>
                                        </p:tgtEl>
                                        <p:attrNameLst>
                                          <p:attrName>ppt_h</p:attrName>
                                        </p:attrNameLst>
                                      </p:cBhvr>
                                      <p:tavLst>
                                        <p:tav tm="0">
                                          <p:val>
                                            <p:strVal val="4*#ppt_h"/>
                                          </p:val>
                                        </p:tav>
                                        <p:tav tm="100000">
                                          <p:val>
                                            <p:strVal val="#ppt_h"/>
                                          </p:val>
                                        </p:tav>
                                      </p:tavLst>
                                    </p:anim>
                                  </p:childTnLst>
                                </p:cTn>
                              </p:par>
                            </p:childTnLst>
                          </p:cTn>
                        </p:par>
                        <p:par>
                          <p:cTn id="9" fill="hold">
                            <p:stCondLst>
                              <p:cond delay="2500"/>
                            </p:stCondLst>
                            <p:childTnLst>
                              <p:par>
                                <p:cTn id="10" presetID="2" presetClass="entr" presetSubtype="4" fill="hold" grpId="0" nodeType="afterEffect">
                                  <p:stCondLst>
                                    <p:cond delay="1000"/>
                                  </p:stCondLst>
                                  <p:childTnLst>
                                    <p:set>
                                      <p:cBhvr>
                                        <p:cTn id="11" dur="1" fill="hold">
                                          <p:stCondLst>
                                            <p:cond delay="0"/>
                                          </p:stCondLst>
                                        </p:cTn>
                                        <p:tgtEl>
                                          <p:spTgt spid="17417"/>
                                        </p:tgtEl>
                                        <p:attrNameLst>
                                          <p:attrName>style.visibility</p:attrName>
                                        </p:attrNameLst>
                                      </p:cBhvr>
                                      <p:to>
                                        <p:strVal val="visible"/>
                                      </p:to>
                                    </p:set>
                                    <p:anim calcmode="lin" valueType="num">
                                      <p:cBhvr additive="base">
                                        <p:cTn id="12" dur="500" fill="hold"/>
                                        <p:tgtEl>
                                          <p:spTgt spid="17417"/>
                                        </p:tgtEl>
                                        <p:attrNameLst>
                                          <p:attrName>ppt_x</p:attrName>
                                        </p:attrNameLst>
                                      </p:cBhvr>
                                      <p:tavLst>
                                        <p:tav tm="0">
                                          <p:val>
                                            <p:strVal val="#ppt_x"/>
                                          </p:val>
                                        </p:tav>
                                        <p:tav tm="100000">
                                          <p:val>
                                            <p:strVal val="#ppt_x"/>
                                          </p:val>
                                        </p:tav>
                                      </p:tavLst>
                                    </p:anim>
                                    <p:anim calcmode="lin" valueType="num">
                                      <p:cBhvr additive="base">
                                        <p:cTn id="13" dur="500" fill="hold"/>
                                        <p:tgtEl>
                                          <p:spTgt spid="174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slide 35.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animBg="1" autoUpdateAnimBg="0"/>
      <p:bldP spid="17415"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4688" name="Object 0"/>
          <p:cNvGraphicFramePr>
            <a:graphicFrameLocks noChangeAspect="1"/>
          </p:cNvGraphicFramePr>
          <p:nvPr/>
        </p:nvGraphicFramePr>
        <p:xfrm>
          <a:off x="3429000" y="3810000"/>
          <a:ext cx="2454275" cy="2590800"/>
        </p:xfrm>
        <a:graphic>
          <a:graphicData uri="http://schemas.openxmlformats.org/presentationml/2006/ole">
            <p:oleObj spid="_x0000_s114688" name="Worksheet" r:id="rId5" imgW="3439047" imgH="3629492" progId="Excel.Sheet.8">
              <p:embed/>
            </p:oleObj>
          </a:graphicData>
        </a:graphic>
      </p:graphicFrame>
      <p:graphicFrame>
        <p:nvGraphicFramePr>
          <p:cNvPr id="114689" name="Object 1"/>
          <p:cNvGraphicFramePr>
            <a:graphicFrameLocks noChangeAspect="1"/>
          </p:cNvGraphicFramePr>
          <p:nvPr/>
        </p:nvGraphicFramePr>
        <p:xfrm>
          <a:off x="533400" y="3810000"/>
          <a:ext cx="2520950" cy="2590800"/>
        </p:xfrm>
        <a:graphic>
          <a:graphicData uri="http://schemas.openxmlformats.org/presentationml/2006/ole">
            <p:oleObj spid="_x0000_s114689" name="Worksheet" r:id="rId6" imgW="3534054" imgH="3629492" progId="Excel.Sheet.8">
              <p:embed/>
            </p:oleObj>
          </a:graphicData>
        </a:graphic>
      </p:graphicFrame>
      <p:graphicFrame>
        <p:nvGraphicFramePr>
          <p:cNvPr id="114690" name="Object 2"/>
          <p:cNvGraphicFramePr>
            <a:graphicFrameLocks noChangeAspect="1"/>
          </p:cNvGraphicFramePr>
          <p:nvPr/>
        </p:nvGraphicFramePr>
        <p:xfrm>
          <a:off x="6172200" y="3810000"/>
          <a:ext cx="2514600" cy="2590800"/>
        </p:xfrm>
        <a:graphic>
          <a:graphicData uri="http://schemas.openxmlformats.org/presentationml/2006/ole">
            <p:oleObj spid="_x0000_s114690" name="Worksheet" r:id="rId7" imgW="3819799" imgH="3819760" progId="Excel.Sheet.8">
              <p:embed/>
            </p:oleObj>
          </a:graphicData>
        </a:graphic>
      </p:graphicFrame>
      <p:sp>
        <p:nvSpPr>
          <p:cNvPr id="18437" name="Text Box 5"/>
          <p:cNvSpPr txBox="1">
            <a:spLocks noChangeArrowheads="1"/>
          </p:cNvSpPr>
          <p:nvPr/>
        </p:nvSpPr>
        <p:spPr bwMode="auto">
          <a:xfrm>
            <a:off x="6705600" y="2895600"/>
            <a:ext cx="1549400" cy="701675"/>
          </a:xfrm>
          <a:prstGeom prst="rect">
            <a:avLst/>
          </a:prstGeom>
          <a:noFill/>
          <a:ln w="12700">
            <a:noFill/>
            <a:miter lim="800000"/>
            <a:headEnd/>
            <a:tailEnd/>
          </a:ln>
          <a:effectLst/>
        </p:spPr>
        <p:txBody>
          <a:bodyPr wrap="none" anchor="ctr">
            <a:spAutoFit/>
          </a:bodyPr>
          <a:lstStyle/>
          <a:p>
            <a:pPr>
              <a:spcBef>
                <a:spcPct val="50000"/>
              </a:spcBef>
            </a:pPr>
            <a:r>
              <a:rPr lang="en-US" sz="4000"/>
              <a:t>0.008</a:t>
            </a:r>
            <a:endParaRPr lang="en-US"/>
          </a:p>
        </p:txBody>
      </p:sp>
      <p:sp>
        <p:nvSpPr>
          <p:cNvPr id="18438" name="Text Box 6"/>
          <p:cNvSpPr txBox="1">
            <a:spLocks noChangeArrowheads="1"/>
          </p:cNvSpPr>
          <p:nvPr/>
        </p:nvSpPr>
        <p:spPr bwMode="auto">
          <a:xfrm>
            <a:off x="0" y="1447800"/>
            <a:ext cx="9144000" cy="1136650"/>
          </a:xfrm>
          <a:prstGeom prst="rect">
            <a:avLst/>
          </a:prstGeom>
          <a:solidFill>
            <a:srgbClr val="FFFF99"/>
          </a:solidFill>
          <a:ln w="12700">
            <a:noFill/>
            <a:miter lim="800000"/>
            <a:headEnd/>
            <a:tailEnd/>
          </a:ln>
          <a:effectLst/>
        </p:spPr>
        <p:txBody>
          <a:bodyPr anchor="ctr">
            <a:spAutoFit/>
          </a:bodyPr>
          <a:lstStyle/>
          <a:p>
            <a:pPr>
              <a:spcBef>
                <a:spcPct val="50000"/>
              </a:spcBef>
            </a:pPr>
            <a:r>
              <a:rPr lang="en-US" sz="2600"/>
              <a:t>eight tenths </a:t>
            </a:r>
            <a:r>
              <a:rPr lang="en-US" sz="2800" b="1" i="1">
                <a:solidFill>
                  <a:srgbClr val="FF33CC"/>
                </a:solidFill>
              </a:rPr>
              <a:t>is greater than</a:t>
            </a:r>
            <a:r>
              <a:rPr lang="en-US" sz="2600"/>
              <a:t> eight hundredths</a:t>
            </a:r>
          </a:p>
          <a:p>
            <a:pPr>
              <a:spcBef>
                <a:spcPct val="50000"/>
              </a:spcBef>
            </a:pPr>
            <a:r>
              <a:rPr lang="en-US" sz="2600"/>
              <a:t>eight hundredths </a:t>
            </a:r>
            <a:r>
              <a:rPr lang="en-US" sz="2700" b="1" i="1">
                <a:solidFill>
                  <a:srgbClr val="FF33CC"/>
                </a:solidFill>
              </a:rPr>
              <a:t>is greater than</a:t>
            </a:r>
            <a:r>
              <a:rPr lang="en-US" sz="2600"/>
              <a:t> eight thousandths</a:t>
            </a:r>
          </a:p>
        </p:txBody>
      </p:sp>
      <p:sp>
        <p:nvSpPr>
          <p:cNvPr id="18439" name="Rectangle 7"/>
          <p:cNvSpPr>
            <a:spLocks noChangeArrowheads="1"/>
          </p:cNvSpPr>
          <p:nvPr/>
        </p:nvSpPr>
        <p:spPr bwMode="auto">
          <a:xfrm>
            <a:off x="1371600" y="2895600"/>
            <a:ext cx="930275" cy="701675"/>
          </a:xfrm>
          <a:prstGeom prst="rect">
            <a:avLst/>
          </a:prstGeom>
          <a:noFill/>
          <a:ln w="12700">
            <a:noFill/>
            <a:miter lim="800000"/>
            <a:headEnd/>
            <a:tailEnd/>
          </a:ln>
          <a:effectLst/>
        </p:spPr>
        <p:txBody>
          <a:bodyPr wrap="none" anchor="ctr">
            <a:spAutoFit/>
          </a:bodyPr>
          <a:lstStyle/>
          <a:p>
            <a:r>
              <a:rPr lang="en-US" sz="4000"/>
              <a:t>0.8</a:t>
            </a:r>
          </a:p>
        </p:txBody>
      </p:sp>
      <p:sp>
        <p:nvSpPr>
          <p:cNvPr id="18440" name="Rectangle 8"/>
          <p:cNvSpPr>
            <a:spLocks noChangeArrowheads="1"/>
          </p:cNvSpPr>
          <p:nvPr/>
        </p:nvSpPr>
        <p:spPr bwMode="auto">
          <a:xfrm>
            <a:off x="4038600" y="2895600"/>
            <a:ext cx="1239838" cy="701675"/>
          </a:xfrm>
          <a:prstGeom prst="rect">
            <a:avLst/>
          </a:prstGeom>
          <a:noFill/>
          <a:ln w="12700">
            <a:noFill/>
            <a:miter lim="800000"/>
            <a:headEnd/>
            <a:tailEnd/>
          </a:ln>
          <a:effectLst/>
        </p:spPr>
        <p:txBody>
          <a:bodyPr wrap="none" anchor="ctr">
            <a:spAutoFit/>
          </a:bodyPr>
          <a:lstStyle/>
          <a:p>
            <a:r>
              <a:rPr lang="en-US" sz="4000"/>
              <a:t>0.08</a:t>
            </a:r>
          </a:p>
        </p:txBody>
      </p:sp>
      <p:sp>
        <p:nvSpPr>
          <p:cNvPr id="18441" name="Rectangle 9"/>
          <p:cNvSpPr>
            <a:spLocks noChangeArrowheads="1"/>
          </p:cNvSpPr>
          <p:nvPr/>
        </p:nvSpPr>
        <p:spPr bwMode="auto">
          <a:xfrm>
            <a:off x="2895600" y="2743200"/>
            <a:ext cx="603250" cy="914400"/>
          </a:xfrm>
          <a:prstGeom prst="rect">
            <a:avLst/>
          </a:prstGeom>
          <a:noFill/>
          <a:ln w="12700">
            <a:noFill/>
            <a:miter lim="800000"/>
            <a:headEnd/>
            <a:tailEnd/>
          </a:ln>
          <a:effectLst/>
        </p:spPr>
        <p:txBody>
          <a:bodyPr wrap="none" anchor="ctr">
            <a:spAutoFit/>
          </a:bodyPr>
          <a:lstStyle/>
          <a:p>
            <a:r>
              <a:rPr lang="en-US" sz="5400" b="1">
                <a:solidFill>
                  <a:srgbClr val="0000CC"/>
                </a:solidFill>
              </a:rPr>
              <a:t>&gt;</a:t>
            </a:r>
            <a:endParaRPr lang="en-US" sz="4000"/>
          </a:p>
        </p:txBody>
      </p:sp>
      <p:sp>
        <p:nvSpPr>
          <p:cNvPr id="18442" name="Rectangle 10"/>
          <p:cNvSpPr>
            <a:spLocks noChangeArrowheads="1"/>
          </p:cNvSpPr>
          <p:nvPr/>
        </p:nvSpPr>
        <p:spPr bwMode="auto">
          <a:xfrm>
            <a:off x="5715000" y="2743200"/>
            <a:ext cx="603250" cy="914400"/>
          </a:xfrm>
          <a:prstGeom prst="rect">
            <a:avLst/>
          </a:prstGeom>
          <a:noFill/>
          <a:ln w="12700">
            <a:noFill/>
            <a:miter lim="800000"/>
            <a:headEnd/>
            <a:tailEnd/>
          </a:ln>
          <a:effectLst/>
        </p:spPr>
        <p:txBody>
          <a:bodyPr wrap="none" anchor="ctr">
            <a:spAutoFit/>
          </a:bodyPr>
          <a:lstStyle/>
          <a:p>
            <a:r>
              <a:rPr lang="en-US" sz="5400" b="1">
                <a:solidFill>
                  <a:srgbClr val="0000CC"/>
                </a:solidFill>
              </a:rPr>
              <a:t>&gt;</a:t>
            </a:r>
            <a:endParaRPr lang="en-US" sz="4000"/>
          </a:p>
        </p:txBody>
      </p:sp>
      <p:sp>
        <p:nvSpPr>
          <p:cNvPr id="18444" name="AutoShape 12" descr="Bouquet">
            <a:hlinkClick r:id="rId8" action="ppaction://hlinksldjump" highlightClick="1"/>
          </p:cNvPr>
          <p:cNvSpPr>
            <a:spLocks noChangeArrowheads="1"/>
          </p:cNvSpPr>
          <p:nvPr/>
        </p:nvSpPr>
        <p:spPr bwMode="auto">
          <a:xfrm>
            <a:off x="8153400" y="304800"/>
            <a:ext cx="685800" cy="381000"/>
          </a:xfrm>
          <a:prstGeom prst="actionButtonForwardNext">
            <a:avLst/>
          </a:prstGeom>
          <a:blipFill dpi="0" rotWithShape="0">
            <a:blip r:embed="rId9" cstate="print"/>
            <a:srcRect/>
            <a:tile tx="0" ty="0" sx="100000" sy="100000" flip="none" algn="tl"/>
          </a:blipFill>
          <a:ln w="12700">
            <a:solidFill>
              <a:schemeClr val="tx1"/>
            </a:solidFill>
            <a:miter lim="800000"/>
            <a:headEnd/>
            <a:tailEnd/>
          </a:ln>
          <a:effectLst/>
        </p:spPr>
        <p:txBody>
          <a:bodyPr wrap="none" anchor="ctr"/>
          <a:lstStyle/>
          <a:p>
            <a:endParaRPr lang="en-US"/>
          </a:p>
        </p:txBody>
      </p:sp>
      <p:sp>
        <p:nvSpPr>
          <p:cNvPr id="18445" name="AutoShape 13" descr="Bouquet">
            <a:hlinkClick r:id="rId10" action="ppaction://hlinksldjump" highlightClick="1"/>
          </p:cNvPr>
          <p:cNvSpPr>
            <a:spLocks noChangeArrowheads="1"/>
          </p:cNvSpPr>
          <p:nvPr/>
        </p:nvSpPr>
        <p:spPr bwMode="auto">
          <a:xfrm>
            <a:off x="381000" y="304800"/>
            <a:ext cx="685800" cy="381000"/>
          </a:xfrm>
          <a:prstGeom prst="actionButtonBackPrevious">
            <a:avLst/>
          </a:prstGeom>
          <a:blipFill dpi="0" rotWithShape="0">
            <a:blip r:embed="rId9" cstate="print"/>
            <a:srcRect/>
            <a:tile tx="0" ty="0" sx="100000" sy="100000" flip="none" algn="tl"/>
          </a:blipFill>
          <a:ln w="12700">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8438"/>
                                        </p:tgtEl>
                                        <p:attrNameLst>
                                          <p:attrName>style.visibility</p:attrName>
                                        </p:attrNameLst>
                                      </p:cBhvr>
                                      <p:to>
                                        <p:strVal val="visible"/>
                                      </p:to>
                                    </p:set>
                                    <p:anim calcmode="lin" valueType="num">
                                      <p:cBhvr additive="base">
                                        <p:cTn id="7" dur="500" fill="hold"/>
                                        <p:tgtEl>
                                          <p:spTgt spid="18438"/>
                                        </p:tgtEl>
                                        <p:attrNameLst>
                                          <p:attrName>ppt_x</p:attrName>
                                        </p:attrNameLst>
                                      </p:cBhvr>
                                      <p:tavLst>
                                        <p:tav tm="0">
                                          <p:val>
                                            <p:strVal val="#ppt_x"/>
                                          </p:val>
                                        </p:tav>
                                        <p:tav tm="100000">
                                          <p:val>
                                            <p:strVal val="#ppt_x"/>
                                          </p:val>
                                        </p:tav>
                                      </p:tavLst>
                                    </p:anim>
                                    <p:anim calcmode="lin" valueType="num">
                                      <p:cBhvr additive="base">
                                        <p:cTn id="8" dur="500" fill="hold"/>
                                        <p:tgtEl>
                                          <p:spTgt spid="1843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slide 36.wav"/>
                                        </p:tgtEl>
                                      </p:cMediaNode>
                                    </p:audio>
                                  </p:subTnLst>
                                </p:cTn>
                              </p:par>
                            </p:childTnLst>
                          </p:cTn>
                        </p:par>
                        <p:par>
                          <p:cTn id="9" fill="hold">
                            <p:stCondLst>
                              <p:cond delay="500"/>
                            </p:stCondLst>
                            <p:childTnLst>
                              <p:par>
                                <p:cTn id="10" presetID="23" presetClass="entr" presetSubtype="32" fill="hold" grpId="0" nodeType="afterEffect">
                                  <p:stCondLst>
                                    <p:cond delay="4000"/>
                                  </p:stCondLst>
                                  <p:childTnLst>
                                    <p:set>
                                      <p:cBhvr>
                                        <p:cTn id="11" dur="1" fill="hold">
                                          <p:stCondLst>
                                            <p:cond delay="0"/>
                                          </p:stCondLst>
                                        </p:cTn>
                                        <p:tgtEl>
                                          <p:spTgt spid="18441"/>
                                        </p:tgtEl>
                                        <p:attrNameLst>
                                          <p:attrName>style.visibility</p:attrName>
                                        </p:attrNameLst>
                                      </p:cBhvr>
                                      <p:to>
                                        <p:strVal val="visible"/>
                                      </p:to>
                                    </p:set>
                                    <p:anim calcmode="lin" valueType="num">
                                      <p:cBhvr>
                                        <p:cTn id="12" dur="500" fill="hold"/>
                                        <p:tgtEl>
                                          <p:spTgt spid="18441"/>
                                        </p:tgtEl>
                                        <p:attrNameLst>
                                          <p:attrName>ppt_w</p:attrName>
                                        </p:attrNameLst>
                                      </p:cBhvr>
                                      <p:tavLst>
                                        <p:tav tm="0">
                                          <p:val>
                                            <p:strVal val="4*#ppt_w"/>
                                          </p:val>
                                        </p:tav>
                                        <p:tav tm="100000">
                                          <p:val>
                                            <p:strVal val="#ppt_w"/>
                                          </p:val>
                                        </p:tav>
                                      </p:tavLst>
                                    </p:anim>
                                    <p:anim calcmode="lin" valueType="num">
                                      <p:cBhvr>
                                        <p:cTn id="13" dur="500" fill="hold"/>
                                        <p:tgtEl>
                                          <p:spTgt spid="18441"/>
                                        </p:tgtEl>
                                        <p:attrNameLst>
                                          <p:attrName>ppt_h</p:attrName>
                                        </p:attrNameLst>
                                      </p:cBhvr>
                                      <p:tavLst>
                                        <p:tav tm="0">
                                          <p:val>
                                            <p:strVal val="4*#ppt_h"/>
                                          </p:val>
                                        </p:tav>
                                        <p:tav tm="100000">
                                          <p:val>
                                            <p:strVal val="#ppt_h"/>
                                          </p:val>
                                        </p:tav>
                                      </p:tavLst>
                                    </p:anim>
                                  </p:childTnLst>
                                </p:cTn>
                              </p:par>
                            </p:childTnLst>
                          </p:cTn>
                        </p:par>
                        <p:par>
                          <p:cTn id="14" fill="hold">
                            <p:stCondLst>
                              <p:cond delay="5000"/>
                            </p:stCondLst>
                            <p:childTnLst>
                              <p:par>
                                <p:cTn id="15" presetID="23" presetClass="entr" presetSubtype="32" fill="hold" grpId="0" nodeType="afterEffect">
                                  <p:stCondLst>
                                    <p:cond delay="1000"/>
                                  </p:stCondLst>
                                  <p:childTnLst>
                                    <p:set>
                                      <p:cBhvr>
                                        <p:cTn id="16" dur="1" fill="hold">
                                          <p:stCondLst>
                                            <p:cond delay="0"/>
                                          </p:stCondLst>
                                        </p:cTn>
                                        <p:tgtEl>
                                          <p:spTgt spid="18442"/>
                                        </p:tgtEl>
                                        <p:attrNameLst>
                                          <p:attrName>style.visibility</p:attrName>
                                        </p:attrNameLst>
                                      </p:cBhvr>
                                      <p:to>
                                        <p:strVal val="visible"/>
                                      </p:to>
                                    </p:set>
                                    <p:anim calcmode="lin" valueType="num">
                                      <p:cBhvr>
                                        <p:cTn id="17" dur="500" fill="hold"/>
                                        <p:tgtEl>
                                          <p:spTgt spid="18442"/>
                                        </p:tgtEl>
                                        <p:attrNameLst>
                                          <p:attrName>ppt_w</p:attrName>
                                        </p:attrNameLst>
                                      </p:cBhvr>
                                      <p:tavLst>
                                        <p:tav tm="0">
                                          <p:val>
                                            <p:strVal val="4*#ppt_w"/>
                                          </p:val>
                                        </p:tav>
                                        <p:tav tm="100000">
                                          <p:val>
                                            <p:strVal val="#ppt_w"/>
                                          </p:val>
                                        </p:tav>
                                      </p:tavLst>
                                    </p:anim>
                                    <p:anim calcmode="lin" valueType="num">
                                      <p:cBhvr>
                                        <p:cTn id="18" dur="500" fill="hold"/>
                                        <p:tgtEl>
                                          <p:spTgt spid="1844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animBg="1" autoUpdateAnimBg="0"/>
      <p:bldP spid="18441" grpId="0" autoUpdateAnimBg="0"/>
      <p:bldP spid="18442"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665288" y="457200"/>
            <a:ext cx="6022975" cy="1311275"/>
          </a:xfrm>
          <a:prstGeom prst="rect">
            <a:avLst/>
          </a:prstGeom>
          <a:noFill/>
          <a:ln w="12700">
            <a:noFill/>
            <a:miter lim="800000"/>
            <a:headEnd/>
            <a:tailEnd/>
          </a:ln>
          <a:effectLst/>
        </p:spPr>
        <p:txBody>
          <a:bodyPr wrap="none" anchor="ctr">
            <a:spAutoFit/>
          </a:bodyPr>
          <a:lstStyle/>
          <a:p>
            <a:pPr>
              <a:spcBef>
                <a:spcPct val="50000"/>
              </a:spcBef>
            </a:pPr>
            <a:r>
              <a:rPr lang="en-US" sz="4000"/>
              <a:t>Compare these decimals </a:t>
            </a:r>
            <a:br>
              <a:rPr lang="en-US" sz="4000"/>
            </a:br>
            <a:r>
              <a:rPr lang="en-US" sz="4000"/>
              <a:t>using &lt;, &gt;, or =.</a:t>
            </a:r>
            <a:endParaRPr lang="en-US"/>
          </a:p>
        </p:txBody>
      </p:sp>
      <p:sp>
        <p:nvSpPr>
          <p:cNvPr id="19459" name="Text Box 3"/>
          <p:cNvSpPr txBox="1">
            <a:spLocks noChangeArrowheads="1"/>
          </p:cNvSpPr>
          <p:nvPr/>
        </p:nvSpPr>
        <p:spPr bwMode="auto">
          <a:xfrm>
            <a:off x="1447800" y="2590800"/>
            <a:ext cx="3868738" cy="2959100"/>
          </a:xfrm>
          <a:prstGeom prst="rect">
            <a:avLst/>
          </a:prstGeom>
          <a:noFill/>
          <a:ln w="12700">
            <a:noFill/>
            <a:miter lim="800000"/>
            <a:headEnd/>
            <a:tailEnd/>
          </a:ln>
          <a:effectLst/>
        </p:spPr>
        <p:txBody>
          <a:bodyPr wrap="none" anchor="ctr">
            <a:spAutoFit/>
          </a:bodyPr>
          <a:lstStyle/>
          <a:p>
            <a:pPr algn="l">
              <a:lnSpc>
                <a:spcPct val="140000"/>
              </a:lnSpc>
              <a:spcBef>
                <a:spcPct val="50000"/>
              </a:spcBef>
            </a:pPr>
            <a:r>
              <a:rPr lang="en-US" sz="4000"/>
              <a:t>A.  0.6 and 0.7</a:t>
            </a:r>
            <a:br>
              <a:rPr lang="en-US" sz="4000"/>
            </a:br>
            <a:endParaRPr lang="en-US" sz="4000"/>
          </a:p>
          <a:p>
            <a:pPr algn="l">
              <a:lnSpc>
                <a:spcPct val="140000"/>
              </a:lnSpc>
              <a:spcBef>
                <a:spcPct val="50000"/>
              </a:spcBef>
            </a:pPr>
            <a:r>
              <a:rPr lang="en-US" sz="4000"/>
              <a:t>B.  0.39 and 0.3</a:t>
            </a:r>
          </a:p>
        </p:txBody>
      </p:sp>
      <p:sp>
        <p:nvSpPr>
          <p:cNvPr id="19460" name="AutoShape 4" descr="Trellis">
            <a:hlinkClick r:id="rId3" action="ppaction://hlinksldjump" highlightClick="1"/>
          </p:cNvPr>
          <p:cNvSpPr>
            <a:spLocks noChangeArrowheads="1"/>
          </p:cNvSpPr>
          <p:nvPr/>
        </p:nvSpPr>
        <p:spPr bwMode="auto">
          <a:xfrm>
            <a:off x="6477000" y="3429000"/>
            <a:ext cx="1905000" cy="1143000"/>
          </a:xfrm>
          <a:prstGeom prst="actionButtonBlank">
            <a:avLst/>
          </a:prstGeom>
          <a:pattFill prst="trellis">
            <a:fgClr>
              <a:srgbClr val="00FF00"/>
            </a:fgClr>
            <a:bgClr>
              <a:srgbClr val="FFFFFF"/>
            </a:bgClr>
          </a:pattFill>
          <a:ln w="12700">
            <a:solidFill>
              <a:schemeClr val="tx1"/>
            </a:solidFill>
            <a:miter lim="800000"/>
            <a:headEnd/>
            <a:tailEnd/>
          </a:ln>
          <a:effectLst/>
        </p:spPr>
        <p:txBody>
          <a:bodyPr wrap="none" anchor="ctr"/>
          <a:lstStyle/>
          <a:p>
            <a:r>
              <a:rPr lang="en-US"/>
              <a:t>Check your</a:t>
            </a:r>
            <a:br>
              <a:rPr lang="en-US"/>
            </a:br>
            <a:r>
              <a:rPr lang="en-US"/>
              <a:t> answers.</a:t>
            </a:r>
          </a:p>
        </p:txBody>
      </p:sp>
      <p:sp>
        <p:nvSpPr>
          <p:cNvPr id="19466" name="AutoShape 10" descr="Bouquet">
            <a:hlinkClick r:id="rId4"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5" cstate="print"/>
            <a:srcRect/>
            <a:tile tx="0" ty="0" sx="100000" sy="100000" flip="none" algn="tl"/>
          </a:blipFill>
          <a:ln w="12700">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6882" name="Object 18"/>
          <p:cNvGraphicFramePr>
            <a:graphicFrameLocks noChangeAspect="1"/>
          </p:cNvGraphicFramePr>
          <p:nvPr/>
        </p:nvGraphicFramePr>
        <p:xfrm>
          <a:off x="762000" y="1066800"/>
          <a:ext cx="2286000" cy="2362200"/>
        </p:xfrm>
        <a:graphic>
          <a:graphicData uri="http://schemas.openxmlformats.org/presentationml/2006/ole">
            <p:oleObj spid="_x0000_s36882" name="Worksheet" r:id="rId4" imgW="3534054" imgH="3629492" progId="Excel.Sheet.8">
              <p:embed/>
            </p:oleObj>
          </a:graphicData>
        </a:graphic>
      </p:graphicFrame>
      <p:graphicFrame>
        <p:nvGraphicFramePr>
          <p:cNvPr id="36881" name="Object 17"/>
          <p:cNvGraphicFramePr>
            <a:graphicFrameLocks noChangeAspect="1"/>
          </p:cNvGraphicFramePr>
          <p:nvPr/>
        </p:nvGraphicFramePr>
        <p:xfrm>
          <a:off x="762000" y="3657600"/>
          <a:ext cx="2286000" cy="2362200"/>
        </p:xfrm>
        <a:graphic>
          <a:graphicData uri="http://schemas.openxmlformats.org/presentationml/2006/ole">
            <p:oleObj spid="_x0000_s36881" name="Worksheet" r:id="rId5" imgW="3534054" imgH="3629492" progId="Excel.Sheet.8">
              <p:embed/>
            </p:oleObj>
          </a:graphicData>
        </a:graphic>
      </p:graphicFrame>
      <p:sp>
        <p:nvSpPr>
          <p:cNvPr id="36867" name="Text Box 3"/>
          <p:cNvSpPr txBox="1">
            <a:spLocks noChangeArrowheads="1"/>
          </p:cNvSpPr>
          <p:nvPr/>
        </p:nvSpPr>
        <p:spPr bwMode="auto">
          <a:xfrm>
            <a:off x="5105400" y="152400"/>
            <a:ext cx="3313113" cy="946150"/>
          </a:xfrm>
          <a:prstGeom prst="rect">
            <a:avLst/>
          </a:prstGeom>
          <a:noFill/>
          <a:ln w="12700">
            <a:noFill/>
            <a:miter lim="800000"/>
            <a:headEnd/>
            <a:tailEnd/>
          </a:ln>
          <a:effectLst/>
        </p:spPr>
        <p:txBody>
          <a:bodyPr anchor="ctr">
            <a:spAutoFit/>
          </a:bodyPr>
          <a:lstStyle/>
          <a:p>
            <a:pPr algn="l">
              <a:lnSpc>
                <a:spcPct val="140000"/>
              </a:lnSpc>
              <a:spcBef>
                <a:spcPct val="50000"/>
              </a:spcBef>
            </a:pPr>
            <a:r>
              <a:rPr lang="en-US" sz="4000"/>
              <a:t>B.  0.39 &gt; 0.3</a:t>
            </a:r>
          </a:p>
        </p:txBody>
      </p:sp>
      <p:sp>
        <p:nvSpPr>
          <p:cNvPr id="36869" name="Text Box 5"/>
          <p:cNvSpPr txBox="1">
            <a:spLocks noChangeArrowheads="1"/>
          </p:cNvSpPr>
          <p:nvPr/>
        </p:nvSpPr>
        <p:spPr bwMode="auto">
          <a:xfrm>
            <a:off x="3576638" y="2682875"/>
            <a:ext cx="1763712" cy="701675"/>
          </a:xfrm>
          <a:prstGeom prst="rect">
            <a:avLst/>
          </a:prstGeom>
          <a:noFill/>
          <a:ln w="12700">
            <a:noFill/>
            <a:miter lim="800000"/>
            <a:headEnd/>
            <a:tailEnd/>
          </a:ln>
          <a:effectLst/>
        </p:spPr>
        <p:txBody>
          <a:bodyPr wrap="none" anchor="ctr">
            <a:spAutoFit/>
          </a:bodyPr>
          <a:lstStyle/>
          <a:p>
            <a:pPr>
              <a:spcBef>
                <a:spcPct val="50000"/>
              </a:spcBef>
            </a:pPr>
            <a:r>
              <a:rPr lang="en-US" sz="2000"/>
              <a:t>Click to hear </a:t>
            </a:r>
            <a:br>
              <a:rPr lang="en-US" sz="2000"/>
            </a:br>
            <a:r>
              <a:rPr lang="en-US" sz="2000"/>
              <a:t>the answers</a:t>
            </a:r>
            <a:r>
              <a:rPr lang="en-US" sz="1600"/>
              <a:t>.</a:t>
            </a:r>
            <a:endParaRPr lang="en-US" sz="1600">
              <a:solidFill>
                <a:srgbClr val="0000CC"/>
              </a:solidFill>
            </a:endParaRPr>
          </a:p>
        </p:txBody>
      </p:sp>
      <p:sp>
        <p:nvSpPr>
          <p:cNvPr id="36870" name="AutoShape 6" descr="20%">
            <a:hlinkClick r:id="rId6" action="ppaction://hlinkfile" highlightClick="1"/>
          </p:cNvPr>
          <p:cNvSpPr>
            <a:spLocks noChangeArrowheads="1"/>
          </p:cNvSpPr>
          <p:nvPr/>
        </p:nvSpPr>
        <p:spPr bwMode="auto">
          <a:xfrm>
            <a:off x="3886200" y="3429000"/>
            <a:ext cx="1066800" cy="762000"/>
          </a:xfrm>
          <a:prstGeom prst="actionButtonSound">
            <a:avLst/>
          </a:prstGeom>
          <a:pattFill prst="pct20">
            <a:fgClr>
              <a:srgbClr val="0000FF"/>
            </a:fgClr>
            <a:bgClr>
              <a:srgbClr val="FFFFFF"/>
            </a:bgClr>
          </a:pattFill>
          <a:ln w="12700">
            <a:solidFill>
              <a:schemeClr val="tx1"/>
            </a:solidFill>
            <a:miter lim="800000"/>
            <a:headEnd/>
            <a:tailEnd/>
          </a:ln>
          <a:effectLst/>
        </p:spPr>
        <p:txBody>
          <a:bodyPr wrap="none" anchor="ctr"/>
          <a:lstStyle/>
          <a:p>
            <a:endParaRPr lang="en-US"/>
          </a:p>
        </p:txBody>
      </p:sp>
      <p:sp>
        <p:nvSpPr>
          <p:cNvPr id="36872" name="Rectangle 8"/>
          <p:cNvSpPr>
            <a:spLocks noChangeArrowheads="1"/>
          </p:cNvSpPr>
          <p:nvPr/>
        </p:nvSpPr>
        <p:spPr bwMode="auto">
          <a:xfrm>
            <a:off x="457200" y="304800"/>
            <a:ext cx="2978150" cy="701675"/>
          </a:xfrm>
          <a:prstGeom prst="rect">
            <a:avLst/>
          </a:prstGeom>
          <a:noFill/>
          <a:ln w="12700">
            <a:noFill/>
            <a:miter lim="800000"/>
            <a:headEnd/>
            <a:tailEnd/>
          </a:ln>
          <a:effectLst/>
        </p:spPr>
        <p:txBody>
          <a:bodyPr wrap="none" anchor="ctr">
            <a:spAutoFit/>
          </a:bodyPr>
          <a:lstStyle/>
          <a:p>
            <a:r>
              <a:rPr lang="en-US" sz="4000"/>
              <a:t>A.  0.6 &lt; 0.7</a:t>
            </a:r>
          </a:p>
        </p:txBody>
      </p:sp>
      <p:sp>
        <p:nvSpPr>
          <p:cNvPr id="36875" name="Rectangle 11"/>
          <p:cNvSpPr>
            <a:spLocks noChangeArrowheads="1"/>
          </p:cNvSpPr>
          <p:nvPr/>
        </p:nvSpPr>
        <p:spPr bwMode="auto">
          <a:xfrm>
            <a:off x="1066800" y="1981200"/>
            <a:ext cx="1023938" cy="701675"/>
          </a:xfrm>
          <a:prstGeom prst="rect">
            <a:avLst/>
          </a:prstGeom>
          <a:noFill/>
          <a:ln w="12700">
            <a:noFill/>
            <a:miter lim="800000"/>
            <a:headEnd/>
            <a:tailEnd/>
          </a:ln>
          <a:effectLst/>
        </p:spPr>
        <p:txBody>
          <a:bodyPr wrap="none" anchor="ctr">
            <a:spAutoFit/>
          </a:bodyPr>
          <a:lstStyle/>
          <a:p>
            <a:r>
              <a:rPr lang="en-US" sz="4000" b="1"/>
              <a:t>0.6</a:t>
            </a:r>
            <a:endParaRPr lang="en-US" sz="4000"/>
          </a:p>
        </p:txBody>
      </p:sp>
      <p:sp>
        <p:nvSpPr>
          <p:cNvPr id="36876" name="Rectangle 12"/>
          <p:cNvSpPr>
            <a:spLocks noChangeArrowheads="1"/>
          </p:cNvSpPr>
          <p:nvPr/>
        </p:nvSpPr>
        <p:spPr bwMode="auto">
          <a:xfrm>
            <a:off x="1066800" y="4419600"/>
            <a:ext cx="1023938" cy="701675"/>
          </a:xfrm>
          <a:prstGeom prst="rect">
            <a:avLst/>
          </a:prstGeom>
          <a:noFill/>
          <a:ln w="12700">
            <a:noFill/>
            <a:miter lim="800000"/>
            <a:headEnd/>
            <a:tailEnd/>
          </a:ln>
          <a:effectLst/>
        </p:spPr>
        <p:txBody>
          <a:bodyPr wrap="none" anchor="ctr">
            <a:spAutoFit/>
          </a:bodyPr>
          <a:lstStyle/>
          <a:p>
            <a:r>
              <a:rPr lang="en-US" sz="4000" b="1"/>
              <a:t>0.7</a:t>
            </a:r>
            <a:endParaRPr lang="en-US" sz="4000"/>
          </a:p>
        </p:txBody>
      </p:sp>
      <p:graphicFrame>
        <p:nvGraphicFramePr>
          <p:cNvPr id="36877" name="Object 13"/>
          <p:cNvGraphicFramePr>
            <a:graphicFrameLocks noChangeAspect="1"/>
          </p:cNvGraphicFramePr>
          <p:nvPr/>
        </p:nvGraphicFramePr>
        <p:xfrm>
          <a:off x="5715000" y="1066800"/>
          <a:ext cx="2238375" cy="2362200"/>
        </p:xfrm>
        <a:graphic>
          <a:graphicData uri="http://schemas.openxmlformats.org/presentationml/2006/ole">
            <p:oleObj spid="_x0000_s36877" name="Worksheet" r:id="rId7" imgW="3439047" imgH="3629492" progId="Excel.Sheet.8">
              <p:embed/>
            </p:oleObj>
          </a:graphicData>
        </a:graphic>
      </p:graphicFrame>
      <p:sp>
        <p:nvSpPr>
          <p:cNvPr id="36878" name="Rectangle 14"/>
          <p:cNvSpPr>
            <a:spLocks noChangeArrowheads="1"/>
          </p:cNvSpPr>
          <p:nvPr/>
        </p:nvSpPr>
        <p:spPr bwMode="auto">
          <a:xfrm>
            <a:off x="6096000" y="1600200"/>
            <a:ext cx="1333500" cy="701675"/>
          </a:xfrm>
          <a:prstGeom prst="rect">
            <a:avLst/>
          </a:prstGeom>
          <a:noFill/>
          <a:ln w="12700">
            <a:noFill/>
            <a:miter lim="800000"/>
            <a:headEnd/>
            <a:tailEnd/>
          </a:ln>
          <a:effectLst/>
        </p:spPr>
        <p:txBody>
          <a:bodyPr wrap="none" anchor="ctr">
            <a:spAutoFit/>
          </a:bodyPr>
          <a:lstStyle/>
          <a:p>
            <a:r>
              <a:rPr lang="en-US" sz="4000" b="1"/>
              <a:t>0.39</a:t>
            </a:r>
            <a:endParaRPr lang="en-US" sz="4000"/>
          </a:p>
        </p:txBody>
      </p:sp>
      <p:graphicFrame>
        <p:nvGraphicFramePr>
          <p:cNvPr id="36879" name="Object 15"/>
          <p:cNvGraphicFramePr>
            <a:graphicFrameLocks noChangeAspect="1"/>
          </p:cNvGraphicFramePr>
          <p:nvPr/>
        </p:nvGraphicFramePr>
        <p:xfrm>
          <a:off x="5715000" y="3657600"/>
          <a:ext cx="2286000" cy="2362200"/>
        </p:xfrm>
        <a:graphic>
          <a:graphicData uri="http://schemas.openxmlformats.org/presentationml/2006/ole">
            <p:oleObj spid="_x0000_s36879" name="Worksheet" r:id="rId8" imgW="3534054" imgH="3629492" progId="Excel.Sheet.8">
              <p:embed/>
            </p:oleObj>
          </a:graphicData>
        </a:graphic>
      </p:graphicFrame>
      <p:sp>
        <p:nvSpPr>
          <p:cNvPr id="36880" name="Rectangle 16"/>
          <p:cNvSpPr>
            <a:spLocks noChangeArrowheads="1"/>
          </p:cNvSpPr>
          <p:nvPr/>
        </p:nvSpPr>
        <p:spPr bwMode="auto">
          <a:xfrm>
            <a:off x="6248400" y="4419600"/>
            <a:ext cx="1023938" cy="701675"/>
          </a:xfrm>
          <a:prstGeom prst="rect">
            <a:avLst/>
          </a:prstGeom>
          <a:noFill/>
          <a:ln w="12700">
            <a:noFill/>
            <a:miter lim="800000"/>
            <a:headEnd/>
            <a:tailEnd/>
          </a:ln>
          <a:effectLst/>
        </p:spPr>
        <p:txBody>
          <a:bodyPr wrap="none" anchor="ctr">
            <a:spAutoFit/>
          </a:bodyPr>
          <a:lstStyle/>
          <a:p>
            <a:r>
              <a:rPr lang="en-US" sz="4000" b="1"/>
              <a:t>0.3</a:t>
            </a:r>
            <a:endParaRPr lang="en-US" sz="4000"/>
          </a:p>
        </p:txBody>
      </p:sp>
      <p:sp>
        <p:nvSpPr>
          <p:cNvPr id="36884" name="AutoShape 20" descr="Bouquet">
            <a:hlinkClick r:id="rId9" action="ppaction://hlinksldjump" highlightClick="1"/>
          </p:cNvPr>
          <p:cNvSpPr>
            <a:spLocks noChangeArrowheads="1"/>
          </p:cNvSpPr>
          <p:nvPr/>
        </p:nvSpPr>
        <p:spPr bwMode="auto">
          <a:xfrm>
            <a:off x="8305800" y="6172200"/>
            <a:ext cx="685800" cy="381000"/>
          </a:xfrm>
          <a:prstGeom prst="actionButtonForwardNext">
            <a:avLst/>
          </a:prstGeom>
          <a:blipFill dpi="0" rotWithShape="0">
            <a:blip r:embed="rId10" cstate="print"/>
            <a:srcRect/>
            <a:tile tx="0" ty="0" sx="100000" sy="100000" flip="none" algn="tl"/>
          </a:blipFill>
          <a:ln w="12700">
            <a:solidFill>
              <a:schemeClr val="tx1"/>
            </a:solidFill>
            <a:miter lim="800000"/>
            <a:headEnd/>
            <a:tailEnd/>
          </a:ln>
          <a:effectLst/>
        </p:spPr>
        <p:txBody>
          <a:bodyPr wrap="none" anchor="ctr"/>
          <a:lstStyle/>
          <a:p>
            <a:endParaRPr lang="en-US"/>
          </a:p>
        </p:txBody>
      </p:sp>
      <p:sp>
        <p:nvSpPr>
          <p:cNvPr id="36885" name="AutoShape 21" descr="Bouquet">
            <a:hlinkClick r:id="rId11"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10" cstate="print"/>
            <a:srcRect/>
            <a:tile tx="0" ty="0" sx="100000" sy="100000" flip="none" algn="tl"/>
          </a:blipFill>
          <a:ln w="12700">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665288" y="457200"/>
            <a:ext cx="6022975" cy="1311275"/>
          </a:xfrm>
          <a:prstGeom prst="rect">
            <a:avLst/>
          </a:prstGeom>
          <a:noFill/>
          <a:ln w="12700">
            <a:noFill/>
            <a:miter lim="800000"/>
            <a:headEnd/>
            <a:tailEnd/>
          </a:ln>
          <a:effectLst/>
        </p:spPr>
        <p:txBody>
          <a:bodyPr wrap="none" anchor="ctr">
            <a:spAutoFit/>
          </a:bodyPr>
          <a:lstStyle/>
          <a:p>
            <a:pPr>
              <a:spcBef>
                <a:spcPct val="50000"/>
              </a:spcBef>
            </a:pPr>
            <a:r>
              <a:rPr lang="en-US" sz="4000"/>
              <a:t>Compare these decimals </a:t>
            </a:r>
            <a:br>
              <a:rPr lang="en-US" sz="4000"/>
            </a:br>
            <a:r>
              <a:rPr lang="en-US" sz="4000"/>
              <a:t>using &lt;, &gt;, or =.</a:t>
            </a:r>
            <a:endParaRPr lang="en-US"/>
          </a:p>
        </p:txBody>
      </p:sp>
      <p:sp>
        <p:nvSpPr>
          <p:cNvPr id="37891" name="Text Box 3"/>
          <p:cNvSpPr txBox="1">
            <a:spLocks noChangeArrowheads="1"/>
          </p:cNvSpPr>
          <p:nvPr/>
        </p:nvSpPr>
        <p:spPr bwMode="auto">
          <a:xfrm>
            <a:off x="1295400" y="2438400"/>
            <a:ext cx="4164013" cy="2959100"/>
          </a:xfrm>
          <a:prstGeom prst="rect">
            <a:avLst/>
          </a:prstGeom>
          <a:noFill/>
          <a:ln w="12700">
            <a:noFill/>
            <a:miter lim="800000"/>
            <a:headEnd/>
            <a:tailEnd/>
          </a:ln>
          <a:effectLst/>
        </p:spPr>
        <p:txBody>
          <a:bodyPr wrap="none" anchor="ctr">
            <a:spAutoFit/>
          </a:bodyPr>
          <a:lstStyle/>
          <a:p>
            <a:pPr algn="l">
              <a:lnSpc>
                <a:spcPct val="140000"/>
              </a:lnSpc>
              <a:spcBef>
                <a:spcPct val="50000"/>
              </a:spcBef>
            </a:pPr>
            <a:r>
              <a:rPr lang="en-US" sz="4000"/>
              <a:t>C.  0.54 and 0.56</a:t>
            </a:r>
          </a:p>
          <a:p>
            <a:pPr algn="l">
              <a:lnSpc>
                <a:spcPct val="140000"/>
              </a:lnSpc>
              <a:spcBef>
                <a:spcPct val="50000"/>
              </a:spcBef>
            </a:pPr>
            <a:endParaRPr lang="en-US" sz="4000"/>
          </a:p>
          <a:p>
            <a:pPr algn="l">
              <a:lnSpc>
                <a:spcPct val="90000"/>
              </a:lnSpc>
              <a:spcBef>
                <a:spcPct val="50000"/>
              </a:spcBef>
            </a:pPr>
            <a:r>
              <a:rPr lang="en-US" sz="4000"/>
              <a:t>D.  0.20 and 0.2</a:t>
            </a:r>
          </a:p>
        </p:txBody>
      </p:sp>
      <p:sp>
        <p:nvSpPr>
          <p:cNvPr id="37895" name="AutoShape 7" descr="Trellis">
            <a:hlinkClick r:id="rId3" action="ppaction://hlinksldjump" highlightClick="1"/>
          </p:cNvPr>
          <p:cNvSpPr>
            <a:spLocks noChangeArrowheads="1"/>
          </p:cNvSpPr>
          <p:nvPr/>
        </p:nvSpPr>
        <p:spPr bwMode="auto">
          <a:xfrm>
            <a:off x="6400800" y="3124200"/>
            <a:ext cx="1905000" cy="1143000"/>
          </a:xfrm>
          <a:prstGeom prst="actionButtonBlank">
            <a:avLst/>
          </a:prstGeom>
          <a:pattFill prst="trellis">
            <a:fgClr>
              <a:srgbClr val="00FF00"/>
            </a:fgClr>
            <a:bgClr>
              <a:srgbClr val="FFFFFF"/>
            </a:bgClr>
          </a:pattFill>
          <a:ln w="12700">
            <a:solidFill>
              <a:schemeClr val="tx1"/>
            </a:solidFill>
            <a:miter lim="800000"/>
            <a:headEnd/>
            <a:tailEnd/>
          </a:ln>
          <a:effectLst/>
        </p:spPr>
        <p:txBody>
          <a:bodyPr wrap="none" anchor="ctr"/>
          <a:lstStyle/>
          <a:p>
            <a:r>
              <a:rPr lang="en-US"/>
              <a:t>Check your</a:t>
            </a:r>
            <a:br>
              <a:rPr lang="en-US"/>
            </a:br>
            <a:r>
              <a:rPr lang="en-US"/>
              <a:t> answers.</a:t>
            </a:r>
          </a:p>
        </p:txBody>
      </p:sp>
      <p:sp>
        <p:nvSpPr>
          <p:cNvPr id="37898" name="AutoShape 10" descr="Bouquet">
            <a:hlinkClick r:id="rId4"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5" cstate="print"/>
            <a:srcRect/>
            <a:tile tx="0" ty="0" sx="100000" sy="100000" flip="none" algn="tl"/>
          </a:blipFill>
          <a:ln w="12700">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990600" y="2209800"/>
            <a:ext cx="7239000" cy="2289175"/>
          </a:xfrm>
          <a:prstGeom prst="rect">
            <a:avLst/>
          </a:prstGeom>
          <a:noFill/>
          <a:ln w="9525">
            <a:noFill/>
            <a:miter lim="800000"/>
            <a:headEnd/>
            <a:tailEnd/>
          </a:ln>
          <a:effectLst/>
        </p:spPr>
        <p:txBody>
          <a:bodyPr lIns="92075" tIns="46038" rIns="92075" bIns="46038">
            <a:spAutoFit/>
          </a:bodyPr>
          <a:lstStyle/>
          <a:p>
            <a:pPr algn="l">
              <a:spcBef>
                <a:spcPct val="50000"/>
              </a:spcBef>
            </a:pPr>
            <a:r>
              <a:rPr lang="en-US" sz="3600"/>
              <a:t>The student will compare the value of two decimals through ten-thousandths using the symbols </a:t>
            </a:r>
            <a:r>
              <a:rPr lang="en-US" sz="3600" b="1"/>
              <a:t>&gt;, &lt;,</a:t>
            </a:r>
            <a:r>
              <a:rPr lang="en-US" sz="3600"/>
              <a:t> or </a:t>
            </a:r>
            <a:r>
              <a:rPr lang="en-US" sz="3600" b="1"/>
              <a:t>=</a:t>
            </a:r>
            <a:r>
              <a:rPr lang="en-US" sz="3600"/>
              <a:t>.</a:t>
            </a:r>
            <a:endParaRPr lang="en-US" sz="3600" b="1"/>
          </a:p>
        </p:txBody>
      </p:sp>
      <p:sp>
        <p:nvSpPr>
          <p:cNvPr id="5124" name="Text Box 4"/>
          <p:cNvSpPr txBox="1">
            <a:spLocks noChangeArrowheads="1"/>
          </p:cNvSpPr>
          <p:nvPr/>
        </p:nvSpPr>
        <p:spPr bwMode="auto">
          <a:xfrm>
            <a:off x="1752600" y="1006475"/>
            <a:ext cx="5243513" cy="762000"/>
          </a:xfrm>
          <a:prstGeom prst="rect">
            <a:avLst/>
          </a:prstGeom>
          <a:noFill/>
          <a:ln w="12700">
            <a:noFill/>
            <a:miter lim="800000"/>
            <a:headEnd/>
            <a:tailEnd/>
          </a:ln>
          <a:effectLst/>
        </p:spPr>
        <p:txBody>
          <a:bodyPr wrap="none" anchor="ctr">
            <a:spAutoFit/>
          </a:bodyPr>
          <a:lstStyle/>
          <a:p>
            <a:pPr>
              <a:spcBef>
                <a:spcPct val="50000"/>
              </a:spcBef>
            </a:pPr>
            <a:r>
              <a:rPr lang="en-US" sz="4400"/>
              <a:t>SOL Objective  5.2</a:t>
            </a:r>
            <a:endParaRPr lang="en-US" sz="3600"/>
          </a:p>
        </p:txBody>
      </p:sp>
      <p:sp>
        <p:nvSpPr>
          <p:cNvPr id="5125" name="AutoShape 5" descr="Bouquet">
            <a:hlinkClick r:id="rId2" action="ppaction://hlinksldjump" highlightClick="1"/>
          </p:cNvPr>
          <p:cNvSpPr>
            <a:spLocks noChangeArrowheads="1"/>
          </p:cNvSpPr>
          <p:nvPr/>
        </p:nvSpPr>
        <p:spPr bwMode="auto">
          <a:xfrm>
            <a:off x="4191000" y="5410200"/>
            <a:ext cx="4648200" cy="914400"/>
          </a:xfrm>
          <a:prstGeom prst="actionButtonBlank">
            <a:avLst/>
          </a:prstGeom>
          <a:blipFill dpi="0" rotWithShape="0">
            <a:blip r:embed="rId3" cstate="print"/>
            <a:srcRect/>
            <a:tile tx="0" ty="0" sx="100000" sy="100000" flip="none" algn="tl"/>
          </a:blipFill>
          <a:ln w="12700">
            <a:solidFill>
              <a:schemeClr val="tx1"/>
            </a:solidFill>
            <a:miter lim="800000"/>
            <a:headEnd/>
            <a:tailEnd/>
          </a:ln>
          <a:effectLst/>
        </p:spPr>
        <p:txBody>
          <a:bodyPr wrap="none" anchor="ctr"/>
          <a:lstStyle/>
          <a:p>
            <a:r>
              <a:rPr lang="en-US"/>
              <a:t>Begin working with decimals </a:t>
            </a:r>
            <a:r>
              <a:rPr lang="en-US">
                <a:latin typeface="Wingdings" pitchFamily="2" charset="2"/>
              </a:rPr>
              <a:t>è</a:t>
            </a:r>
            <a:endParaRPr lang="en-US"/>
          </a:p>
        </p:txBody>
      </p:sp>
      <p:sp>
        <p:nvSpPr>
          <p:cNvPr id="5126" name="AutoShape 6" descr="Bouquet">
            <a:hlinkClick r:id="rId4" action="ppaction://hlinksldjump" highlightClick="1"/>
          </p:cNvPr>
          <p:cNvSpPr>
            <a:spLocks noChangeArrowheads="1"/>
          </p:cNvSpPr>
          <p:nvPr/>
        </p:nvSpPr>
        <p:spPr bwMode="auto">
          <a:xfrm>
            <a:off x="304800" y="6400800"/>
            <a:ext cx="533400" cy="304800"/>
          </a:xfrm>
          <a:prstGeom prst="actionButtonBackPrevious">
            <a:avLst/>
          </a:prstGeom>
          <a:blipFill dpi="0" rotWithShape="0">
            <a:blip r:embed="rId3" cstate="print"/>
            <a:srcRect/>
            <a:tile tx="0" ty="0" sx="100000" sy="100000" flip="none" algn="tl"/>
          </a:blipFill>
          <a:ln w="12700">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5123"/>
                                        </p:tgtEl>
                                        <p:attrNameLst>
                                          <p:attrName>style.visibility</p:attrName>
                                        </p:attrNameLst>
                                      </p:cBhvr>
                                      <p:to>
                                        <p:strVal val="visible"/>
                                      </p:to>
                                    </p:set>
                                    <p:anim calcmode="lin" valueType="num">
                                      <p:cBhvr additive="base">
                                        <p:cTn id="12" dur="500" fill="hold"/>
                                        <p:tgtEl>
                                          <p:spTgt spid="5123"/>
                                        </p:tgtEl>
                                        <p:attrNameLst>
                                          <p:attrName>ppt_x</p:attrName>
                                        </p:attrNameLst>
                                      </p:cBhvr>
                                      <p:tavLst>
                                        <p:tav tm="0">
                                          <p:val>
                                            <p:strVal val="#ppt_x"/>
                                          </p:val>
                                        </p:tav>
                                        <p:tav tm="100000">
                                          <p:val>
                                            <p:strVal val="#ppt_x"/>
                                          </p:val>
                                        </p:tav>
                                      </p:tavLst>
                                    </p:anim>
                                    <p:anim calcmode="lin" valueType="num">
                                      <p:cBhvr additive="base">
                                        <p:cTn id="13" dur="500" fill="hold"/>
                                        <p:tgtEl>
                                          <p:spTgt spid="512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5125"/>
                                        </p:tgtEl>
                                        <p:attrNameLst>
                                          <p:attrName>style.visibility</p:attrName>
                                        </p:attrNameLst>
                                      </p:cBhvr>
                                      <p:to>
                                        <p:strVal val="visible"/>
                                      </p:to>
                                    </p:set>
                                    <p:anim calcmode="lin" valueType="num">
                                      <p:cBhvr additive="base">
                                        <p:cTn id="17" dur="500" fill="hold"/>
                                        <p:tgtEl>
                                          <p:spTgt spid="5125"/>
                                        </p:tgtEl>
                                        <p:attrNameLst>
                                          <p:attrName>ppt_x</p:attrName>
                                        </p:attrNameLst>
                                      </p:cBhvr>
                                      <p:tavLst>
                                        <p:tav tm="0">
                                          <p:val>
                                            <p:strVal val="1+#ppt_w/2"/>
                                          </p:val>
                                        </p:tav>
                                        <p:tav tm="100000">
                                          <p:val>
                                            <p:strVal val="#ppt_x"/>
                                          </p:val>
                                        </p:tav>
                                      </p:tavLst>
                                    </p:anim>
                                    <p:anim calcmode="lin" valueType="num">
                                      <p:cBhvr additive="base">
                                        <p:cTn id="18" dur="500" fill="hold"/>
                                        <p:tgtEl>
                                          <p:spTgt spid="51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utoUpdateAnimBg="0"/>
      <p:bldP spid="5124" grpId="0" autoUpdateAnimBg="0"/>
      <p:bldP spid="5125"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5334000" y="304800"/>
            <a:ext cx="3348038" cy="701675"/>
          </a:xfrm>
          <a:prstGeom prst="rect">
            <a:avLst/>
          </a:prstGeom>
          <a:noFill/>
          <a:ln w="12700">
            <a:noFill/>
            <a:miter lim="800000"/>
            <a:headEnd/>
            <a:tailEnd/>
          </a:ln>
          <a:effectLst/>
        </p:spPr>
        <p:txBody>
          <a:bodyPr wrap="none" anchor="ctr">
            <a:spAutoFit/>
          </a:bodyPr>
          <a:lstStyle/>
          <a:p>
            <a:r>
              <a:rPr lang="en-US" sz="4000"/>
              <a:t>D.  0.20 = 0.2</a:t>
            </a:r>
          </a:p>
        </p:txBody>
      </p:sp>
      <p:sp>
        <p:nvSpPr>
          <p:cNvPr id="30723" name="Text Box 3"/>
          <p:cNvSpPr txBox="1">
            <a:spLocks noChangeArrowheads="1"/>
          </p:cNvSpPr>
          <p:nvPr/>
        </p:nvSpPr>
        <p:spPr bwMode="auto">
          <a:xfrm>
            <a:off x="3500438" y="3216275"/>
            <a:ext cx="1763712" cy="701675"/>
          </a:xfrm>
          <a:prstGeom prst="rect">
            <a:avLst/>
          </a:prstGeom>
          <a:noFill/>
          <a:ln w="12700">
            <a:noFill/>
            <a:miter lim="800000"/>
            <a:headEnd/>
            <a:tailEnd/>
          </a:ln>
          <a:effectLst/>
        </p:spPr>
        <p:txBody>
          <a:bodyPr wrap="none" anchor="ctr">
            <a:spAutoFit/>
          </a:bodyPr>
          <a:lstStyle/>
          <a:p>
            <a:pPr>
              <a:spcBef>
                <a:spcPct val="50000"/>
              </a:spcBef>
            </a:pPr>
            <a:r>
              <a:rPr lang="en-US" sz="2000"/>
              <a:t>Click to hear </a:t>
            </a:r>
            <a:br>
              <a:rPr lang="en-US" sz="2000"/>
            </a:br>
            <a:r>
              <a:rPr lang="en-US" sz="2000"/>
              <a:t>the answers.</a:t>
            </a:r>
          </a:p>
        </p:txBody>
      </p:sp>
      <p:sp>
        <p:nvSpPr>
          <p:cNvPr id="30725" name="Rectangle 5"/>
          <p:cNvSpPr>
            <a:spLocks noChangeArrowheads="1"/>
          </p:cNvSpPr>
          <p:nvPr/>
        </p:nvSpPr>
        <p:spPr bwMode="auto">
          <a:xfrm>
            <a:off x="304800" y="304800"/>
            <a:ext cx="3532188" cy="701675"/>
          </a:xfrm>
          <a:prstGeom prst="rect">
            <a:avLst/>
          </a:prstGeom>
          <a:noFill/>
          <a:ln w="12700">
            <a:noFill/>
            <a:miter lim="800000"/>
            <a:headEnd/>
            <a:tailEnd/>
          </a:ln>
          <a:effectLst/>
        </p:spPr>
        <p:txBody>
          <a:bodyPr wrap="none" anchor="ctr">
            <a:spAutoFit/>
          </a:bodyPr>
          <a:lstStyle/>
          <a:p>
            <a:r>
              <a:rPr lang="en-US" sz="4000"/>
              <a:t>C.  0.54 &lt; 0.56</a:t>
            </a:r>
          </a:p>
        </p:txBody>
      </p:sp>
      <p:graphicFrame>
        <p:nvGraphicFramePr>
          <p:cNvPr id="30726" name="Object 6"/>
          <p:cNvGraphicFramePr>
            <a:graphicFrameLocks noChangeAspect="1"/>
          </p:cNvGraphicFramePr>
          <p:nvPr/>
        </p:nvGraphicFramePr>
        <p:xfrm>
          <a:off x="685800" y="1143000"/>
          <a:ext cx="2238375" cy="2362200"/>
        </p:xfrm>
        <a:graphic>
          <a:graphicData uri="http://schemas.openxmlformats.org/presentationml/2006/ole">
            <p:oleObj spid="_x0000_s30726" name="Worksheet" r:id="rId4" imgW="3439047" imgH="3629492" progId="Excel.Sheet.8">
              <p:embed/>
            </p:oleObj>
          </a:graphicData>
        </a:graphic>
      </p:graphicFrame>
      <p:graphicFrame>
        <p:nvGraphicFramePr>
          <p:cNvPr id="30727" name="Object 7"/>
          <p:cNvGraphicFramePr>
            <a:graphicFrameLocks noChangeAspect="1"/>
          </p:cNvGraphicFramePr>
          <p:nvPr/>
        </p:nvGraphicFramePr>
        <p:xfrm>
          <a:off x="609600" y="3810000"/>
          <a:ext cx="2238375" cy="2362200"/>
        </p:xfrm>
        <a:graphic>
          <a:graphicData uri="http://schemas.openxmlformats.org/presentationml/2006/ole">
            <p:oleObj spid="_x0000_s30727" name="Worksheet" r:id="rId5" imgW="3439047" imgH="3629492" progId="Excel.Sheet.8">
              <p:embed/>
            </p:oleObj>
          </a:graphicData>
        </a:graphic>
      </p:graphicFrame>
      <p:graphicFrame>
        <p:nvGraphicFramePr>
          <p:cNvPr id="30728" name="Object 8"/>
          <p:cNvGraphicFramePr>
            <a:graphicFrameLocks noChangeAspect="1"/>
          </p:cNvGraphicFramePr>
          <p:nvPr/>
        </p:nvGraphicFramePr>
        <p:xfrm>
          <a:off x="5867400" y="1143000"/>
          <a:ext cx="2238375" cy="2362200"/>
        </p:xfrm>
        <a:graphic>
          <a:graphicData uri="http://schemas.openxmlformats.org/presentationml/2006/ole">
            <p:oleObj spid="_x0000_s30728" name="Worksheet" r:id="rId6" imgW="3439047" imgH="3629492" progId="Excel.Sheet.8">
              <p:embed/>
            </p:oleObj>
          </a:graphicData>
        </a:graphic>
      </p:graphicFrame>
      <p:graphicFrame>
        <p:nvGraphicFramePr>
          <p:cNvPr id="30729" name="Object 9"/>
          <p:cNvGraphicFramePr>
            <a:graphicFrameLocks noChangeAspect="1"/>
          </p:cNvGraphicFramePr>
          <p:nvPr/>
        </p:nvGraphicFramePr>
        <p:xfrm>
          <a:off x="5867400" y="3886200"/>
          <a:ext cx="2224088" cy="2362200"/>
        </p:xfrm>
        <a:graphic>
          <a:graphicData uri="http://schemas.openxmlformats.org/presentationml/2006/ole">
            <p:oleObj spid="_x0000_s30729" name="Worksheet" r:id="rId7" imgW="3534054" imgH="3629492" progId="Excel.Sheet.8">
              <p:embed/>
            </p:oleObj>
          </a:graphicData>
        </a:graphic>
      </p:graphicFrame>
      <p:sp>
        <p:nvSpPr>
          <p:cNvPr id="30730" name="Rectangle 10"/>
          <p:cNvSpPr>
            <a:spLocks noChangeArrowheads="1"/>
          </p:cNvSpPr>
          <p:nvPr/>
        </p:nvSpPr>
        <p:spPr bwMode="auto">
          <a:xfrm>
            <a:off x="685800" y="1219200"/>
            <a:ext cx="1333500" cy="701675"/>
          </a:xfrm>
          <a:prstGeom prst="rect">
            <a:avLst/>
          </a:prstGeom>
          <a:noFill/>
          <a:ln w="12700">
            <a:noFill/>
            <a:miter lim="800000"/>
            <a:headEnd/>
            <a:tailEnd/>
          </a:ln>
          <a:effectLst/>
        </p:spPr>
        <p:txBody>
          <a:bodyPr wrap="none" anchor="ctr">
            <a:spAutoFit/>
          </a:bodyPr>
          <a:lstStyle/>
          <a:p>
            <a:r>
              <a:rPr lang="en-US" sz="4000" b="1"/>
              <a:t>0.54</a:t>
            </a:r>
            <a:endParaRPr lang="en-US" sz="4000"/>
          </a:p>
        </p:txBody>
      </p:sp>
      <p:sp>
        <p:nvSpPr>
          <p:cNvPr id="30731" name="Rectangle 11"/>
          <p:cNvSpPr>
            <a:spLocks noChangeArrowheads="1"/>
          </p:cNvSpPr>
          <p:nvPr/>
        </p:nvSpPr>
        <p:spPr bwMode="auto">
          <a:xfrm>
            <a:off x="609600" y="4114800"/>
            <a:ext cx="1333500" cy="701675"/>
          </a:xfrm>
          <a:prstGeom prst="rect">
            <a:avLst/>
          </a:prstGeom>
          <a:noFill/>
          <a:ln w="12700">
            <a:noFill/>
            <a:miter lim="800000"/>
            <a:headEnd/>
            <a:tailEnd/>
          </a:ln>
          <a:effectLst/>
        </p:spPr>
        <p:txBody>
          <a:bodyPr wrap="none" anchor="ctr">
            <a:spAutoFit/>
          </a:bodyPr>
          <a:lstStyle/>
          <a:p>
            <a:r>
              <a:rPr lang="en-US" sz="4000" b="1"/>
              <a:t>0.56</a:t>
            </a:r>
            <a:endParaRPr lang="en-US" sz="4000"/>
          </a:p>
        </p:txBody>
      </p:sp>
      <p:sp>
        <p:nvSpPr>
          <p:cNvPr id="30732" name="Rectangle 12"/>
          <p:cNvSpPr>
            <a:spLocks noChangeArrowheads="1"/>
          </p:cNvSpPr>
          <p:nvPr/>
        </p:nvSpPr>
        <p:spPr bwMode="auto">
          <a:xfrm>
            <a:off x="6400800" y="1752600"/>
            <a:ext cx="1333500" cy="701675"/>
          </a:xfrm>
          <a:prstGeom prst="rect">
            <a:avLst/>
          </a:prstGeom>
          <a:noFill/>
          <a:ln w="12700">
            <a:noFill/>
            <a:miter lim="800000"/>
            <a:headEnd/>
            <a:tailEnd/>
          </a:ln>
          <a:effectLst/>
        </p:spPr>
        <p:txBody>
          <a:bodyPr wrap="none" anchor="ctr">
            <a:spAutoFit/>
          </a:bodyPr>
          <a:lstStyle/>
          <a:p>
            <a:r>
              <a:rPr lang="en-US" sz="4000" b="1"/>
              <a:t>0.20</a:t>
            </a:r>
            <a:endParaRPr lang="en-US" sz="4000"/>
          </a:p>
        </p:txBody>
      </p:sp>
      <p:sp>
        <p:nvSpPr>
          <p:cNvPr id="30733" name="Rectangle 13"/>
          <p:cNvSpPr>
            <a:spLocks noChangeArrowheads="1"/>
          </p:cNvSpPr>
          <p:nvPr/>
        </p:nvSpPr>
        <p:spPr bwMode="auto">
          <a:xfrm>
            <a:off x="6400800" y="4343400"/>
            <a:ext cx="1023938" cy="701675"/>
          </a:xfrm>
          <a:prstGeom prst="rect">
            <a:avLst/>
          </a:prstGeom>
          <a:noFill/>
          <a:ln w="12700">
            <a:noFill/>
            <a:miter lim="800000"/>
            <a:headEnd/>
            <a:tailEnd/>
          </a:ln>
          <a:effectLst/>
        </p:spPr>
        <p:txBody>
          <a:bodyPr wrap="none" anchor="ctr">
            <a:spAutoFit/>
          </a:bodyPr>
          <a:lstStyle/>
          <a:p>
            <a:r>
              <a:rPr lang="en-US" sz="4000" b="1"/>
              <a:t>0.2</a:t>
            </a:r>
            <a:endParaRPr lang="en-US" sz="4000"/>
          </a:p>
        </p:txBody>
      </p:sp>
      <p:sp>
        <p:nvSpPr>
          <p:cNvPr id="30734" name="AutoShape 14" descr="20%">
            <a:hlinkClick r:id="rId8" action="ppaction://hlinkfile" highlightClick="1"/>
          </p:cNvPr>
          <p:cNvSpPr>
            <a:spLocks noChangeArrowheads="1"/>
          </p:cNvSpPr>
          <p:nvPr/>
        </p:nvSpPr>
        <p:spPr bwMode="auto">
          <a:xfrm>
            <a:off x="3810000" y="2362200"/>
            <a:ext cx="1066800" cy="762000"/>
          </a:xfrm>
          <a:prstGeom prst="actionButtonSound">
            <a:avLst/>
          </a:prstGeom>
          <a:pattFill prst="pct20">
            <a:fgClr>
              <a:srgbClr val="0000FF"/>
            </a:fgClr>
            <a:bgClr>
              <a:srgbClr val="FFFFFF"/>
            </a:bgClr>
          </a:pattFill>
          <a:ln w="12700">
            <a:solidFill>
              <a:schemeClr val="tx1"/>
            </a:solidFill>
            <a:miter lim="800000"/>
            <a:headEnd/>
            <a:tailEnd/>
          </a:ln>
          <a:effectLst/>
        </p:spPr>
        <p:txBody>
          <a:bodyPr wrap="none" anchor="ctr"/>
          <a:lstStyle/>
          <a:p>
            <a:endParaRPr lang="en-US"/>
          </a:p>
        </p:txBody>
      </p:sp>
      <p:sp>
        <p:nvSpPr>
          <p:cNvPr id="30735" name="AutoShape 15" descr="Bouquet">
            <a:hlinkClick r:id="rId9" action="ppaction://hlinksldjump" highlightClick="1"/>
          </p:cNvPr>
          <p:cNvSpPr>
            <a:spLocks noChangeArrowheads="1"/>
          </p:cNvSpPr>
          <p:nvPr/>
        </p:nvSpPr>
        <p:spPr bwMode="auto">
          <a:xfrm>
            <a:off x="8305800" y="6172200"/>
            <a:ext cx="685800" cy="381000"/>
          </a:xfrm>
          <a:prstGeom prst="actionButtonForwardNext">
            <a:avLst/>
          </a:prstGeom>
          <a:blipFill dpi="0" rotWithShape="0">
            <a:blip r:embed="rId10" cstate="print"/>
            <a:srcRect/>
            <a:tile tx="0" ty="0" sx="100000" sy="100000" flip="none" algn="tl"/>
          </a:blipFill>
          <a:ln w="12700">
            <a:solidFill>
              <a:schemeClr val="tx1"/>
            </a:solidFill>
            <a:miter lim="800000"/>
            <a:headEnd/>
            <a:tailEnd/>
          </a:ln>
          <a:effectLst/>
        </p:spPr>
        <p:txBody>
          <a:bodyPr wrap="none" anchor="ctr"/>
          <a:lstStyle/>
          <a:p>
            <a:endParaRPr lang="en-US"/>
          </a:p>
        </p:txBody>
      </p:sp>
      <p:sp>
        <p:nvSpPr>
          <p:cNvPr id="30736" name="AutoShape 16" descr="Bouquet">
            <a:hlinkClick r:id="rId11"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10" cstate="print"/>
            <a:srcRect/>
            <a:tile tx="0" ty="0" sx="100000" sy="100000" flip="none" algn="tl"/>
          </a:blipFill>
          <a:ln w="12700">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9" name="Rectangle 9"/>
          <p:cNvSpPr>
            <a:spLocks noChangeArrowheads="1"/>
          </p:cNvSpPr>
          <p:nvPr/>
        </p:nvSpPr>
        <p:spPr bwMode="auto">
          <a:xfrm>
            <a:off x="1905000" y="1828800"/>
            <a:ext cx="5257800" cy="2971800"/>
          </a:xfrm>
          <a:prstGeom prst="rect">
            <a:avLst/>
          </a:prstGeom>
          <a:solidFill>
            <a:srgbClr val="99FFCC"/>
          </a:solidFill>
          <a:ln w="12700">
            <a:solidFill>
              <a:schemeClr val="tx1"/>
            </a:solidFill>
            <a:miter lim="800000"/>
            <a:headEnd/>
            <a:tailEnd/>
          </a:ln>
          <a:effectLst/>
        </p:spPr>
        <p:txBody>
          <a:bodyPr wrap="none" anchor="ctr"/>
          <a:lstStyle/>
          <a:p>
            <a:endParaRPr lang="en-US"/>
          </a:p>
        </p:txBody>
      </p:sp>
      <p:graphicFrame>
        <p:nvGraphicFramePr>
          <p:cNvPr id="107528" name="Object 8">
            <a:hlinkClick r:id="rId3"/>
          </p:cNvPr>
          <p:cNvGraphicFramePr>
            <a:graphicFrameLocks noChangeAspect="1"/>
          </p:cNvGraphicFramePr>
          <p:nvPr/>
        </p:nvGraphicFramePr>
        <p:xfrm>
          <a:off x="1828800" y="2133600"/>
          <a:ext cx="5362575" cy="2500313"/>
        </p:xfrm>
        <a:graphic>
          <a:graphicData uri="http://schemas.openxmlformats.org/presentationml/2006/ole">
            <p:oleObj spid="_x0000_s107528" name="Worksheet" showAsIcon="1" r:id="rId4" imgW="1428840" imgH="666720" progId="Excel.Sheet.8">
              <p:embed/>
            </p:oleObj>
          </a:graphicData>
        </a:graphic>
      </p:graphicFrame>
      <p:sp>
        <p:nvSpPr>
          <p:cNvPr id="107524" name="Text Box 4"/>
          <p:cNvSpPr txBox="1">
            <a:spLocks noChangeArrowheads="1"/>
          </p:cNvSpPr>
          <p:nvPr/>
        </p:nvSpPr>
        <p:spPr bwMode="auto">
          <a:xfrm>
            <a:off x="2590800" y="700088"/>
            <a:ext cx="4052888" cy="946150"/>
          </a:xfrm>
          <a:prstGeom prst="rect">
            <a:avLst/>
          </a:prstGeom>
          <a:noFill/>
          <a:ln w="12700">
            <a:noFill/>
            <a:miter lim="800000"/>
            <a:headEnd/>
            <a:tailEnd/>
          </a:ln>
          <a:effectLst/>
        </p:spPr>
        <p:txBody>
          <a:bodyPr wrap="none" anchor="ctr">
            <a:spAutoFit/>
          </a:bodyPr>
          <a:lstStyle/>
          <a:p>
            <a:pPr algn="l">
              <a:spcBef>
                <a:spcPct val="50000"/>
              </a:spcBef>
            </a:pPr>
            <a:r>
              <a:rPr lang="en-US" sz="2800"/>
              <a:t>Click below to play a </a:t>
            </a:r>
            <a:br>
              <a:rPr lang="en-US" sz="2800"/>
            </a:br>
            <a:r>
              <a:rPr lang="en-US" sz="2800"/>
              <a:t>very cool decimal game!</a:t>
            </a:r>
            <a:endParaRPr lang="en-US"/>
          </a:p>
        </p:txBody>
      </p:sp>
      <p:sp>
        <p:nvSpPr>
          <p:cNvPr id="107525" name="Text Box 5"/>
          <p:cNvSpPr txBox="1">
            <a:spLocks noChangeArrowheads="1"/>
          </p:cNvSpPr>
          <p:nvPr/>
        </p:nvSpPr>
        <p:spPr bwMode="auto">
          <a:xfrm>
            <a:off x="1066800" y="5410200"/>
            <a:ext cx="7108825" cy="822325"/>
          </a:xfrm>
          <a:prstGeom prst="rect">
            <a:avLst/>
          </a:prstGeom>
          <a:noFill/>
          <a:ln w="12700">
            <a:noFill/>
            <a:miter lim="800000"/>
            <a:headEnd/>
            <a:tailEnd/>
          </a:ln>
          <a:effectLst/>
        </p:spPr>
        <p:txBody>
          <a:bodyPr wrap="none" anchor="ctr">
            <a:spAutoFit/>
          </a:bodyPr>
          <a:lstStyle/>
          <a:p>
            <a:pPr algn="l">
              <a:spcBef>
                <a:spcPct val="50000"/>
              </a:spcBef>
            </a:pPr>
            <a:r>
              <a:rPr lang="en-US"/>
              <a:t>When you are finished, close the Excel window </a:t>
            </a:r>
            <a:br>
              <a:rPr lang="en-US"/>
            </a:br>
            <a:r>
              <a:rPr lang="en-US"/>
              <a:t>by clicking on the </a:t>
            </a:r>
            <a:r>
              <a:rPr lang="en-US" b="1"/>
              <a:t>x </a:t>
            </a:r>
            <a:r>
              <a:rPr lang="en-US"/>
              <a:t>in the top right hand corner.</a:t>
            </a:r>
          </a:p>
        </p:txBody>
      </p:sp>
      <p:sp>
        <p:nvSpPr>
          <p:cNvPr id="107527" name="Text Box 7"/>
          <p:cNvSpPr txBox="1">
            <a:spLocks noChangeArrowheads="1"/>
          </p:cNvSpPr>
          <p:nvPr/>
        </p:nvSpPr>
        <p:spPr bwMode="auto">
          <a:xfrm>
            <a:off x="4098925" y="3162300"/>
            <a:ext cx="184150" cy="457200"/>
          </a:xfrm>
          <a:prstGeom prst="rect">
            <a:avLst/>
          </a:prstGeom>
          <a:noFill/>
          <a:ln w="12700">
            <a:noFill/>
            <a:miter lim="800000"/>
            <a:headEnd/>
            <a:tailEnd/>
          </a:ln>
          <a:effectLst/>
        </p:spPr>
        <p:txBody>
          <a:bodyPr wrap="none" anchor="ctr">
            <a:spAutoFit/>
          </a:bodyPr>
          <a:lstStyle/>
          <a:p>
            <a:pPr>
              <a:spcBef>
                <a:spcPct val="50000"/>
              </a:spcBef>
            </a:pPr>
            <a:endParaRPr lang="en-US">
              <a:hlinkClick r:id="rId3"/>
            </a:endParaRPr>
          </a:p>
        </p:txBody>
      </p:sp>
      <p:sp>
        <p:nvSpPr>
          <p:cNvPr id="107530" name="AutoShape 10" descr="Bouquet">
            <a:hlinkClick r:id="rId5" action="ppaction://hlinksldjump" highlightClick="1"/>
          </p:cNvPr>
          <p:cNvSpPr>
            <a:spLocks noChangeArrowheads="1"/>
          </p:cNvSpPr>
          <p:nvPr/>
        </p:nvSpPr>
        <p:spPr bwMode="auto">
          <a:xfrm>
            <a:off x="8305800" y="6172200"/>
            <a:ext cx="685800" cy="381000"/>
          </a:xfrm>
          <a:prstGeom prst="actionButtonForwardNext">
            <a:avLst/>
          </a:prstGeom>
          <a:blipFill dpi="0" rotWithShape="0">
            <a:blip r:embed="rId6" cstate="print"/>
            <a:srcRect/>
            <a:tile tx="0" ty="0" sx="100000" sy="100000" flip="none" algn="tl"/>
          </a:blipFill>
          <a:ln w="12700">
            <a:solidFill>
              <a:schemeClr val="tx1"/>
            </a:solidFill>
            <a:miter lim="800000"/>
            <a:headEnd/>
            <a:tailEnd/>
          </a:ln>
          <a:effectLst/>
        </p:spPr>
        <p:txBody>
          <a:bodyPr wrap="none" anchor="ctr"/>
          <a:lstStyle/>
          <a:p>
            <a:endParaRPr lang="en-US"/>
          </a:p>
        </p:txBody>
      </p:sp>
      <p:sp>
        <p:nvSpPr>
          <p:cNvPr id="107531" name="AutoShape 11" descr="Bouquet">
            <a:hlinkClick r:id="rId7"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6" cstate="print"/>
            <a:srcRect/>
            <a:tile tx="0" ty="0" sx="100000" sy="100000" flip="none" algn="tl"/>
          </a:blipFill>
          <a:ln w="12700">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ChangeArrowheads="1"/>
          </p:cNvSpPr>
          <p:nvPr/>
        </p:nvSpPr>
        <p:spPr bwMode="auto">
          <a:xfrm>
            <a:off x="2286000" y="1981200"/>
            <a:ext cx="4495800" cy="3124200"/>
          </a:xfrm>
          <a:prstGeom prst="rect">
            <a:avLst/>
          </a:prstGeom>
          <a:solidFill>
            <a:schemeClr val="hlink"/>
          </a:solidFill>
          <a:ln w="12700">
            <a:solidFill>
              <a:schemeClr val="tx1"/>
            </a:solidFill>
            <a:miter lim="800000"/>
            <a:headEnd/>
            <a:tailEnd/>
          </a:ln>
          <a:effectLst/>
        </p:spPr>
        <p:txBody>
          <a:bodyPr wrap="none" anchor="ctr"/>
          <a:lstStyle/>
          <a:p>
            <a:endParaRPr lang="en-US"/>
          </a:p>
        </p:txBody>
      </p:sp>
      <p:graphicFrame>
        <p:nvGraphicFramePr>
          <p:cNvPr id="106498" name="Object 2">
            <a:hlinkClick r:id="rId3"/>
          </p:cNvPr>
          <p:cNvGraphicFramePr>
            <a:graphicFrameLocks noChangeAspect="1"/>
          </p:cNvGraphicFramePr>
          <p:nvPr/>
        </p:nvGraphicFramePr>
        <p:xfrm>
          <a:off x="2286000" y="2362200"/>
          <a:ext cx="4495800" cy="2373313"/>
        </p:xfrm>
        <a:graphic>
          <a:graphicData uri="http://schemas.openxmlformats.org/presentationml/2006/ole">
            <p:oleObj spid="_x0000_s106498" name="Worksheet" showAsIcon="1" r:id="rId4" imgW="1428840" imgH="666720" progId="Excel.Sheet.8">
              <p:embed/>
            </p:oleObj>
          </a:graphicData>
        </a:graphic>
      </p:graphicFrame>
      <p:sp>
        <p:nvSpPr>
          <p:cNvPr id="106500" name="Text Box 4"/>
          <p:cNvSpPr txBox="1">
            <a:spLocks noChangeArrowheads="1"/>
          </p:cNvSpPr>
          <p:nvPr/>
        </p:nvSpPr>
        <p:spPr bwMode="auto">
          <a:xfrm>
            <a:off x="1752600" y="685800"/>
            <a:ext cx="5983288" cy="946150"/>
          </a:xfrm>
          <a:prstGeom prst="rect">
            <a:avLst/>
          </a:prstGeom>
          <a:noFill/>
          <a:ln w="12700">
            <a:noFill/>
            <a:miter lim="800000"/>
            <a:headEnd/>
            <a:tailEnd/>
          </a:ln>
          <a:effectLst/>
        </p:spPr>
        <p:txBody>
          <a:bodyPr wrap="none" anchor="ctr">
            <a:spAutoFit/>
          </a:bodyPr>
          <a:lstStyle/>
          <a:p>
            <a:pPr algn="l">
              <a:spcBef>
                <a:spcPct val="50000"/>
              </a:spcBef>
            </a:pPr>
            <a:r>
              <a:rPr lang="en-US" sz="2800"/>
              <a:t>Click below to play again, this time </a:t>
            </a:r>
            <a:br>
              <a:rPr lang="en-US" sz="2800"/>
            </a:br>
            <a:r>
              <a:rPr lang="en-US" sz="2800"/>
              <a:t>with hundredths and thousandths.</a:t>
            </a:r>
            <a:endParaRPr lang="en-US"/>
          </a:p>
        </p:txBody>
      </p:sp>
      <p:sp>
        <p:nvSpPr>
          <p:cNvPr id="106501" name="Text Box 5"/>
          <p:cNvSpPr txBox="1">
            <a:spLocks noChangeArrowheads="1"/>
          </p:cNvSpPr>
          <p:nvPr/>
        </p:nvSpPr>
        <p:spPr bwMode="auto">
          <a:xfrm>
            <a:off x="1066800" y="5410200"/>
            <a:ext cx="7108825" cy="822325"/>
          </a:xfrm>
          <a:prstGeom prst="rect">
            <a:avLst/>
          </a:prstGeom>
          <a:noFill/>
          <a:ln w="12700">
            <a:noFill/>
            <a:miter lim="800000"/>
            <a:headEnd/>
            <a:tailEnd/>
          </a:ln>
          <a:effectLst/>
        </p:spPr>
        <p:txBody>
          <a:bodyPr wrap="none" anchor="ctr">
            <a:spAutoFit/>
          </a:bodyPr>
          <a:lstStyle/>
          <a:p>
            <a:pPr algn="l">
              <a:spcBef>
                <a:spcPct val="50000"/>
              </a:spcBef>
            </a:pPr>
            <a:r>
              <a:rPr lang="en-US"/>
              <a:t>When you are finished, close the Excel window </a:t>
            </a:r>
            <a:br>
              <a:rPr lang="en-US"/>
            </a:br>
            <a:r>
              <a:rPr lang="en-US"/>
              <a:t>by clicking on the </a:t>
            </a:r>
            <a:r>
              <a:rPr lang="en-US" b="1"/>
              <a:t>x </a:t>
            </a:r>
            <a:r>
              <a:rPr lang="en-US"/>
              <a:t>in the top right hand corner.</a:t>
            </a:r>
          </a:p>
        </p:txBody>
      </p:sp>
      <p:sp>
        <p:nvSpPr>
          <p:cNvPr id="106502" name="AutoShape 6" descr="Bouquet">
            <a:hlinkClick r:id="rId5" action="ppaction://hlinksldjump" highlightClick="1"/>
          </p:cNvPr>
          <p:cNvSpPr>
            <a:spLocks noChangeArrowheads="1"/>
          </p:cNvSpPr>
          <p:nvPr/>
        </p:nvSpPr>
        <p:spPr bwMode="auto">
          <a:xfrm>
            <a:off x="8305800" y="6172200"/>
            <a:ext cx="685800" cy="381000"/>
          </a:xfrm>
          <a:prstGeom prst="actionButtonForwardNext">
            <a:avLst/>
          </a:prstGeom>
          <a:blipFill dpi="0" rotWithShape="0">
            <a:blip r:embed="rId6" cstate="print"/>
            <a:srcRect/>
            <a:tile tx="0" ty="0" sx="100000" sy="100000" flip="none" algn="tl"/>
          </a:blipFill>
          <a:ln w="12700">
            <a:solidFill>
              <a:schemeClr val="tx1"/>
            </a:solidFill>
            <a:miter lim="800000"/>
            <a:headEnd/>
            <a:tailEnd/>
          </a:ln>
          <a:effectLst/>
        </p:spPr>
        <p:txBody>
          <a:bodyPr wrap="none" anchor="ctr"/>
          <a:lstStyle/>
          <a:p>
            <a:endParaRPr lang="en-US"/>
          </a:p>
        </p:txBody>
      </p:sp>
      <p:sp>
        <p:nvSpPr>
          <p:cNvPr id="106503" name="AutoShape 7" descr="Bouquet">
            <a:hlinkClick r:id="rId7"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6" cstate="print"/>
            <a:srcRect/>
            <a:tile tx="0" ty="0" sx="100000" sy="100000" flip="none" algn="tl"/>
          </a:blipFill>
          <a:ln w="12700">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WordArt 2"/>
          <p:cNvSpPr>
            <a:spLocks noChangeArrowheads="1" noChangeShapeType="1" noTextEdit="1"/>
          </p:cNvSpPr>
          <p:nvPr/>
        </p:nvSpPr>
        <p:spPr bwMode="auto">
          <a:xfrm>
            <a:off x="533400" y="457200"/>
            <a:ext cx="8153400" cy="1925638"/>
          </a:xfrm>
          <a:prstGeom prst="rect">
            <a:avLst/>
          </a:prstGeom>
        </p:spPr>
        <p:txBody>
          <a:bodyPr wrap="none" fromWordArt="1">
            <a:prstTxWarp prst="textPlain">
              <a:avLst>
                <a:gd name="adj" fmla="val 50000"/>
              </a:avLst>
            </a:prstTxWarp>
          </a:bodyPr>
          <a:lstStyle/>
          <a:p>
            <a:r>
              <a:rPr lang="en-US" sz="3600" kern="10" spc="72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More Ideas!</a:t>
            </a:r>
          </a:p>
        </p:txBody>
      </p:sp>
      <p:sp>
        <p:nvSpPr>
          <p:cNvPr id="111619" name="Text Box 3"/>
          <p:cNvSpPr txBox="1">
            <a:spLocks noChangeArrowheads="1"/>
          </p:cNvSpPr>
          <p:nvPr/>
        </p:nvSpPr>
        <p:spPr bwMode="auto">
          <a:xfrm>
            <a:off x="762000" y="2514600"/>
            <a:ext cx="7620000" cy="519113"/>
          </a:xfrm>
          <a:prstGeom prst="rect">
            <a:avLst/>
          </a:prstGeom>
          <a:noFill/>
          <a:ln w="12700">
            <a:noFill/>
            <a:miter lim="800000"/>
            <a:headEnd/>
            <a:tailEnd/>
          </a:ln>
          <a:effectLst/>
        </p:spPr>
        <p:txBody>
          <a:bodyPr anchor="ctr">
            <a:spAutoFit/>
          </a:bodyPr>
          <a:lstStyle/>
          <a:p>
            <a:pPr algn="l">
              <a:spcBef>
                <a:spcPct val="50000"/>
              </a:spcBef>
            </a:pPr>
            <a:r>
              <a:rPr lang="en-US" sz="2800"/>
              <a:t>For more fun with decimals check out these:</a:t>
            </a:r>
            <a:endParaRPr lang="en-US"/>
          </a:p>
        </p:txBody>
      </p:sp>
      <p:sp>
        <p:nvSpPr>
          <p:cNvPr id="111620" name="Text Box 4"/>
          <p:cNvSpPr txBox="1">
            <a:spLocks noChangeArrowheads="1"/>
          </p:cNvSpPr>
          <p:nvPr/>
        </p:nvSpPr>
        <p:spPr bwMode="auto">
          <a:xfrm>
            <a:off x="304800" y="3697288"/>
            <a:ext cx="8839200" cy="2408237"/>
          </a:xfrm>
          <a:prstGeom prst="rect">
            <a:avLst/>
          </a:prstGeom>
          <a:noFill/>
          <a:ln w="12700">
            <a:noFill/>
            <a:miter lim="800000"/>
            <a:headEnd/>
            <a:tailEnd/>
          </a:ln>
          <a:effectLst/>
        </p:spPr>
        <p:txBody>
          <a:bodyPr anchor="ctr">
            <a:spAutoFit/>
          </a:bodyPr>
          <a:lstStyle/>
          <a:p>
            <a:pPr algn="l">
              <a:spcBef>
                <a:spcPct val="50000"/>
              </a:spcBef>
            </a:pPr>
            <a:r>
              <a:rPr lang="en-US"/>
              <a:t>Games: </a:t>
            </a:r>
            <a:r>
              <a:rPr lang="en-US" sz="1600">
                <a:hlinkClick r:id="rId2"/>
              </a:rPr>
              <a:t>Virtual Counting Stick</a:t>
            </a:r>
            <a:r>
              <a:rPr lang="en-US"/>
              <a:t>       </a:t>
            </a:r>
            <a:r>
              <a:rPr lang="en-US" sz="1600">
                <a:hlinkClick r:id="rId3"/>
              </a:rPr>
              <a:t>Turtle Races</a:t>
            </a:r>
          </a:p>
          <a:p>
            <a:pPr algn="l">
              <a:spcBef>
                <a:spcPct val="50000"/>
              </a:spcBef>
            </a:pPr>
            <a:r>
              <a:rPr lang="en-US"/>
              <a:t>Web Sites: </a:t>
            </a:r>
            <a:r>
              <a:rPr lang="en-US" sz="1600"/>
              <a:t>See Burly Middle School’s Numeracy Activities.  It is full of wonderful math games!  </a:t>
            </a:r>
            <a:r>
              <a:rPr lang="en-US" sz="1600">
                <a:latin typeface="Times New Roman" charset="0"/>
                <a:hlinkClick r:id="rId2"/>
              </a:rPr>
              <a:t>http://www.numeracyresources.co.uk/ </a:t>
            </a:r>
            <a:r>
              <a:rPr lang="en-US" sz="1600"/>
              <a:t>                     </a:t>
            </a:r>
            <a:r>
              <a:rPr lang="en-US" sz="1600">
                <a:hlinkClick r:id="rId4"/>
              </a:rPr>
              <a:t> Math Internet Projects</a:t>
            </a:r>
            <a:endParaRPr lang="en-US" sz="1600"/>
          </a:p>
          <a:p>
            <a:pPr algn="l">
              <a:spcBef>
                <a:spcPct val="50000"/>
              </a:spcBef>
            </a:pPr>
            <a:r>
              <a:rPr lang="en-US"/>
              <a:t>Books: </a:t>
            </a:r>
            <a:r>
              <a:rPr lang="en-US" sz="1600"/>
              <a:t>Patriarca, Linda A., Scheffel, Marilyn, and Hedeman, Sheila. </a:t>
            </a:r>
            <a:r>
              <a:rPr lang="en-US" sz="1600" i="1"/>
              <a:t>Decimals:A Place Value Approach. </a:t>
            </a:r>
            <a:r>
              <a:rPr lang="en-US" sz="1600"/>
              <a:t>Dale Seymour Publications</a:t>
            </a:r>
            <a:endParaRPr lang="en-US" sz="1600" i="1"/>
          </a:p>
          <a:p>
            <a:pPr algn="l">
              <a:spcBef>
                <a:spcPct val="50000"/>
              </a:spcBef>
            </a:pPr>
            <a:r>
              <a:rPr lang="en-US" sz="1600"/>
              <a:t>Burns, Marilyn. </a:t>
            </a:r>
            <a:r>
              <a:rPr lang="en-US" sz="1600" i="1"/>
              <a:t>About Teaching Mathematics A K-8 Resource</a:t>
            </a:r>
            <a:r>
              <a:rPr lang="en-US" sz="1600"/>
              <a:t>. Math Solutions Publications</a:t>
            </a:r>
            <a:endParaRPr lang="en-US" i="1">
              <a:solidFill>
                <a:srgbClr val="FF0000"/>
              </a:solidFill>
            </a:endParaRPr>
          </a:p>
        </p:txBody>
      </p:sp>
      <p:sp>
        <p:nvSpPr>
          <p:cNvPr id="111621" name="AutoShape 5" descr="Bouquet">
            <a:hlinkClick r:id="rId5"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6" cstate="print"/>
            <a:srcRect/>
            <a:tile tx="0" ty="0" sx="100000" sy="100000" flip="none" algn="tl"/>
          </a:blipFill>
          <a:ln w="12700">
            <a:solidFill>
              <a:schemeClr val="tx1"/>
            </a:solidFill>
            <a:miter lim="800000"/>
            <a:headEnd/>
            <a:tailEnd/>
          </a:ln>
          <a:effectLst/>
        </p:spPr>
        <p:txBody>
          <a:bodyPr wrap="none" anchor="ctr"/>
          <a:lstStyle/>
          <a:p>
            <a:endParaRPr lang="en-US"/>
          </a:p>
        </p:txBody>
      </p:sp>
      <p:sp>
        <p:nvSpPr>
          <p:cNvPr id="111622" name="AutoShape 6" descr="Bouquet">
            <a:hlinkClick r:id="rId7" action="ppaction://hlinksldjump" highlightClick="1"/>
          </p:cNvPr>
          <p:cNvSpPr>
            <a:spLocks noChangeArrowheads="1"/>
          </p:cNvSpPr>
          <p:nvPr/>
        </p:nvSpPr>
        <p:spPr bwMode="auto">
          <a:xfrm>
            <a:off x="8305800" y="6172200"/>
            <a:ext cx="685800" cy="381000"/>
          </a:xfrm>
          <a:prstGeom prst="actionButtonForwardNext">
            <a:avLst/>
          </a:prstGeom>
          <a:blipFill dpi="0" rotWithShape="0">
            <a:blip r:embed="rId6" cstate="print"/>
            <a:srcRect/>
            <a:tile tx="0" ty="0" sx="100000" sy="100000" flip="none" algn="tl"/>
          </a:blipFill>
          <a:ln w="12700">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111618"/>
                                        </p:tgtEl>
                                        <p:attrNameLst>
                                          <p:attrName>style.visibility</p:attrName>
                                        </p:attrNameLst>
                                      </p:cBhvr>
                                      <p:to>
                                        <p:strVal val="visible"/>
                                      </p:to>
                                    </p:set>
                                    <p:anim calcmode="lin" valueType="num">
                                      <p:cBhvr>
                                        <p:cTn id="7" dur="5000" fill="hold"/>
                                        <p:tgtEl>
                                          <p:spTgt spid="111618"/>
                                        </p:tgtEl>
                                        <p:attrNameLst>
                                          <p:attrName>ppt_w</p:attrName>
                                        </p:attrNameLst>
                                      </p:cBhvr>
                                      <p:tavLst>
                                        <p:tav tm="0" fmla="#ppt_w*sin(2.5*pi*$)">
                                          <p:val>
                                            <p:fltVal val="0"/>
                                          </p:val>
                                        </p:tav>
                                        <p:tav tm="100000">
                                          <p:val>
                                            <p:fltVal val="1"/>
                                          </p:val>
                                        </p:tav>
                                      </p:tavLst>
                                    </p:anim>
                                    <p:anim calcmode="lin" valueType="num">
                                      <p:cBhvr>
                                        <p:cTn id="8" dur="5000" fill="hold"/>
                                        <p:tgtEl>
                                          <p:spTgt spid="1116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09600" y="609600"/>
            <a:ext cx="8001000" cy="2178050"/>
          </a:xfrm>
          <a:prstGeom prst="rect">
            <a:avLst/>
          </a:prstGeom>
          <a:noFill/>
          <a:ln w="9525">
            <a:noFill/>
            <a:miter lim="800000"/>
            <a:headEnd/>
            <a:tailEnd/>
          </a:ln>
          <a:effectLst/>
        </p:spPr>
        <p:txBody>
          <a:bodyPr lIns="92075" tIns="46038" rIns="92075" bIns="46038">
            <a:spAutoFit/>
          </a:bodyPr>
          <a:lstStyle/>
          <a:p>
            <a:pPr>
              <a:lnSpc>
                <a:spcPct val="80000"/>
              </a:lnSpc>
              <a:spcBef>
                <a:spcPct val="50000"/>
              </a:spcBef>
            </a:pPr>
            <a:r>
              <a:rPr lang="en-US" sz="4400"/>
              <a:t>Decimals</a:t>
            </a:r>
          </a:p>
          <a:p>
            <a:pPr>
              <a:lnSpc>
                <a:spcPct val="80000"/>
              </a:lnSpc>
              <a:spcBef>
                <a:spcPct val="50000"/>
              </a:spcBef>
            </a:pPr>
            <a:r>
              <a:rPr lang="en-US" sz="3200"/>
              <a:t>Numbers and Number Sense</a:t>
            </a:r>
          </a:p>
          <a:p>
            <a:pPr>
              <a:spcBef>
                <a:spcPct val="50000"/>
              </a:spcBef>
            </a:pPr>
            <a:r>
              <a:rPr lang="en-US" sz="2000"/>
              <a:t>Written by Kathy Russo and Roberta Morse</a:t>
            </a:r>
          </a:p>
          <a:p>
            <a:pPr>
              <a:spcBef>
                <a:spcPct val="50000"/>
              </a:spcBef>
            </a:pPr>
            <a:r>
              <a:rPr lang="en-US" sz="2000"/>
              <a:t>Martin Luther King Jr. Elementary School</a:t>
            </a:r>
          </a:p>
        </p:txBody>
      </p:sp>
      <p:sp>
        <p:nvSpPr>
          <p:cNvPr id="39940" name="Rectangle 4"/>
          <p:cNvSpPr>
            <a:spLocks noChangeArrowheads="1"/>
          </p:cNvSpPr>
          <p:nvPr/>
        </p:nvSpPr>
        <p:spPr bwMode="auto">
          <a:xfrm>
            <a:off x="304800" y="3048000"/>
            <a:ext cx="8458200" cy="1049338"/>
          </a:xfrm>
          <a:prstGeom prst="rect">
            <a:avLst/>
          </a:prstGeom>
          <a:noFill/>
          <a:ln w="9525">
            <a:noFill/>
            <a:miter lim="800000"/>
            <a:headEnd/>
            <a:tailEnd/>
          </a:ln>
          <a:effectLst/>
        </p:spPr>
        <p:txBody>
          <a:bodyPr lIns="92075" tIns="46038" rIns="92075" bIns="46038">
            <a:spAutoFit/>
          </a:bodyPr>
          <a:lstStyle/>
          <a:p>
            <a:pPr algn="l">
              <a:spcBef>
                <a:spcPct val="50000"/>
              </a:spcBef>
            </a:pPr>
            <a:r>
              <a:rPr lang="en-US" sz="1400" b="1"/>
              <a:t>SOL Objective  5.1</a:t>
            </a:r>
            <a:r>
              <a:rPr lang="en-US" sz="1400"/>
              <a:t>  The student will read, write and identify the place values of decimals through   </a:t>
            </a:r>
            <a:br>
              <a:rPr lang="en-US" sz="1400"/>
            </a:br>
            <a:r>
              <a:rPr lang="en-US" sz="1400"/>
              <a:t>         ten-thousandths. </a:t>
            </a:r>
          </a:p>
          <a:p>
            <a:pPr algn="l">
              <a:spcBef>
                <a:spcPct val="50000"/>
              </a:spcBef>
            </a:pPr>
            <a:r>
              <a:rPr lang="en-US" sz="1400" b="1"/>
              <a:t>SOL Objective  5.2</a:t>
            </a:r>
            <a:r>
              <a:rPr lang="en-US" sz="1400"/>
              <a:t>  The student will compare the value of two decimals through ten-thousandths </a:t>
            </a:r>
            <a:br>
              <a:rPr lang="en-US" sz="1400"/>
            </a:br>
            <a:r>
              <a:rPr lang="en-US" sz="1400"/>
              <a:t>         using the symbols </a:t>
            </a:r>
            <a:r>
              <a:rPr lang="en-US" sz="1400" b="1"/>
              <a:t>&gt;, &lt;,</a:t>
            </a:r>
            <a:r>
              <a:rPr lang="en-US" sz="1400"/>
              <a:t> or </a:t>
            </a:r>
            <a:r>
              <a:rPr lang="en-US" sz="1400" b="1"/>
              <a:t>=</a:t>
            </a:r>
            <a:r>
              <a:rPr lang="en-US" sz="1400"/>
              <a:t>.</a:t>
            </a:r>
          </a:p>
        </p:txBody>
      </p:sp>
      <p:sp>
        <p:nvSpPr>
          <p:cNvPr id="39943" name="Text Box 7"/>
          <p:cNvSpPr txBox="1">
            <a:spLocks noChangeArrowheads="1"/>
          </p:cNvSpPr>
          <p:nvPr/>
        </p:nvSpPr>
        <p:spPr bwMode="auto">
          <a:xfrm>
            <a:off x="3976688" y="3048000"/>
            <a:ext cx="184150" cy="641350"/>
          </a:xfrm>
          <a:prstGeom prst="rect">
            <a:avLst/>
          </a:prstGeom>
          <a:noFill/>
          <a:ln w="12700">
            <a:noFill/>
            <a:miter lim="800000"/>
            <a:headEnd/>
            <a:tailEnd/>
          </a:ln>
          <a:effectLst/>
        </p:spPr>
        <p:txBody>
          <a:bodyPr wrap="none" anchor="ctr">
            <a:spAutoFit/>
          </a:bodyPr>
          <a:lstStyle/>
          <a:p>
            <a:pPr>
              <a:spcBef>
                <a:spcPct val="50000"/>
              </a:spcBef>
            </a:pPr>
            <a:endParaRPr lang="en-US" sz="3600"/>
          </a:p>
        </p:txBody>
      </p:sp>
      <p:sp>
        <p:nvSpPr>
          <p:cNvPr id="39944" name="Text Box 8"/>
          <p:cNvSpPr txBox="1">
            <a:spLocks noChangeArrowheads="1"/>
          </p:cNvSpPr>
          <p:nvPr/>
        </p:nvSpPr>
        <p:spPr bwMode="auto">
          <a:xfrm>
            <a:off x="304800" y="4108450"/>
            <a:ext cx="8382000" cy="1566863"/>
          </a:xfrm>
          <a:prstGeom prst="rect">
            <a:avLst/>
          </a:prstGeom>
          <a:noFill/>
          <a:ln w="12700">
            <a:noFill/>
            <a:miter lim="800000"/>
            <a:headEnd/>
            <a:tailEnd/>
          </a:ln>
          <a:effectLst/>
        </p:spPr>
        <p:txBody>
          <a:bodyPr anchor="ctr">
            <a:spAutoFit/>
          </a:bodyPr>
          <a:lstStyle/>
          <a:p>
            <a:pPr algn="l">
              <a:spcBef>
                <a:spcPct val="50000"/>
              </a:spcBef>
            </a:pPr>
            <a:r>
              <a:rPr lang="en-US" sz="2000"/>
              <a:t>Credits:</a:t>
            </a:r>
            <a:r>
              <a:rPr lang="en-US"/>
              <a:t/>
            </a:r>
            <a:br>
              <a:rPr lang="en-US"/>
            </a:br>
            <a:r>
              <a:rPr lang="en-US" sz="1400"/>
              <a:t>Thank you to Mark Cogan at Burley Middle School for permission to link to his website.</a:t>
            </a:r>
          </a:p>
          <a:p>
            <a:pPr algn="l">
              <a:spcBef>
                <a:spcPct val="50000"/>
              </a:spcBef>
            </a:pPr>
            <a:r>
              <a:rPr lang="en-US" sz="1400"/>
              <a:t>This  presentation was created using Microsoft PowerPoint 97.  </a:t>
            </a:r>
          </a:p>
          <a:p>
            <a:pPr algn="l">
              <a:spcBef>
                <a:spcPct val="50000"/>
              </a:spcBef>
            </a:pPr>
            <a:r>
              <a:rPr lang="en-US" sz="1400"/>
              <a:t>Graphics from Jasc Paint Shop Pro version 6.02. </a:t>
            </a:r>
          </a:p>
          <a:p>
            <a:pPr algn="l">
              <a:spcBef>
                <a:spcPct val="50000"/>
              </a:spcBef>
            </a:pPr>
            <a:r>
              <a:rPr lang="en-US" sz="1400"/>
              <a:t>Decimal Squares were created using Microsoft Excel 97.</a:t>
            </a:r>
          </a:p>
        </p:txBody>
      </p:sp>
      <p:sp>
        <p:nvSpPr>
          <p:cNvPr id="39945" name="AutoShape 9" descr="Bouquet">
            <a:hlinkClick r:id="rId2"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3" cstate="print"/>
            <a:srcRect/>
            <a:tile tx="0" ty="0" sx="100000" sy="100000" flip="none" algn="tl"/>
          </a:blipFill>
          <a:ln w="12700">
            <a:solidFill>
              <a:schemeClr val="tx1"/>
            </a:solidFill>
            <a:miter lim="800000"/>
            <a:headEnd/>
            <a:tailEnd/>
          </a:ln>
          <a:effectLst/>
        </p:spPr>
        <p:txBody>
          <a:bodyPr wrap="none" anchor="ctr"/>
          <a:lstStyle/>
          <a:p>
            <a:endParaRPr lang="en-US"/>
          </a:p>
        </p:txBody>
      </p:sp>
      <p:sp>
        <p:nvSpPr>
          <p:cNvPr id="39946" name="AutoShape 10" descr="Bouquet">
            <a:hlinkClick r:id="" action="ppaction://hlinkshowjump?jump=firstslide" highlightClick="1"/>
          </p:cNvPr>
          <p:cNvSpPr>
            <a:spLocks noChangeArrowheads="1"/>
          </p:cNvSpPr>
          <p:nvPr/>
        </p:nvSpPr>
        <p:spPr bwMode="auto">
          <a:xfrm>
            <a:off x="8382000" y="6248400"/>
            <a:ext cx="533400" cy="457200"/>
          </a:xfrm>
          <a:prstGeom prst="actionButtonHome">
            <a:avLst/>
          </a:prstGeom>
          <a:blipFill dpi="0" rotWithShape="0">
            <a:blip r:embed="rId3" cstate="print"/>
            <a:srcRect/>
            <a:tile tx="0" ty="0" sx="100000" sy="100000" flip="none" algn="tl"/>
          </a:blipFill>
          <a:ln w="12700">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381000" y="381000"/>
            <a:ext cx="8153400" cy="1066800"/>
          </a:xfrm>
          <a:prstGeom prst="rect">
            <a:avLst/>
          </a:prstGeom>
          <a:noFill/>
          <a:ln w="9525">
            <a:noFill/>
            <a:miter lim="800000"/>
            <a:headEnd/>
            <a:tailEnd/>
          </a:ln>
          <a:effectLst/>
        </p:spPr>
        <p:txBody>
          <a:bodyPr>
            <a:spAutoFit/>
          </a:bodyPr>
          <a:lstStyle/>
          <a:p>
            <a:pPr algn="l">
              <a:spcBef>
                <a:spcPct val="50000"/>
              </a:spcBef>
            </a:pPr>
            <a:r>
              <a:rPr lang="en-US" sz="3200" b="1"/>
              <a:t>Practice writing these amounts of money as decimals on a sheet of paper.</a:t>
            </a:r>
          </a:p>
        </p:txBody>
      </p:sp>
      <p:sp>
        <p:nvSpPr>
          <p:cNvPr id="112643" name="Text Box 3"/>
          <p:cNvSpPr txBox="1">
            <a:spLocks noChangeArrowheads="1"/>
          </p:cNvSpPr>
          <p:nvPr/>
        </p:nvSpPr>
        <p:spPr bwMode="auto">
          <a:xfrm>
            <a:off x="838200" y="1752600"/>
            <a:ext cx="2819400" cy="641350"/>
          </a:xfrm>
          <a:prstGeom prst="rect">
            <a:avLst/>
          </a:prstGeom>
          <a:noFill/>
          <a:ln w="9525">
            <a:noFill/>
            <a:miter lim="800000"/>
            <a:headEnd/>
            <a:tailEnd/>
          </a:ln>
          <a:effectLst/>
        </p:spPr>
        <p:txBody>
          <a:bodyPr>
            <a:spAutoFit/>
          </a:bodyPr>
          <a:lstStyle/>
          <a:p>
            <a:pPr algn="l">
              <a:spcBef>
                <a:spcPct val="50000"/>
              </a:spcBef>
            </a:pPr>
            <a:r>
              <a:rPr lang="en-US" sz="3600"/>
              <a:t>71 cents</a:t>
            </a:r>
          </a:p>
        </p:txBody>
      </p:sp>
      <p:sp>
        <p:nvSpPr>
          <p:cNvPr id="112644" name="Text Box 4"/>
          <p:cNvSpPr txBox="1">
            <a:spLocks noChangeArrowheads="1"/>
          </p:cNvSpPr>
          <p:nvPr/>
        </p:nvSpPr>
        <p:spPr bwMode="auto">
          <a:xfrm>
            <a:off x="6400800" y="1752600"/>
            <a:ext cx="4419600" cy="641350"/>
          </a:xfrm>
          <a:prstGeom prst="rect">
            <a:avLst/>
          </a:prstGeom>
          <a:noFill/>
          <a:ln w="9525">
            <a:noFill/>
            <a:miter lim="800000"/>
            <a:headEnd/>
            <a:tailEnd/>
          </a:ln>
          <a:effectLst/>
        </p:spPr>
        <p:txBody>
          <a:bodyPr>
            <a:spAutoFit/>
          </a:bodyPr>
          <a:lstStyle/>
          <a:p>
            <a:pPr algn="l">
              <a:spcBef>
                <a:spcPct val="50000"/>
              </a:spcBef>
            </a:pPr>
            <a:r>
              <a:rPr lang="en-US" sz="3600">
                <a:solidFill>
                  <a:srgbClr val="A50021"/>
                </a:solidFill>
              </a:rPr>
              <a:t>$0.71</a:t>
            </a:r>
          </a:p>
        </p:txBody>
      </p:sp>
      <p:sp>
        <p:nvSpPr>
          <p:cNvPr id="112645" name="Text Box 5"/>
          <p:cNvSpPr txBox="1">
            <a:spLocks noChangeArrowheads="1"/>
          </p:cNvSpPr>
          <p:nvPr/>
        </p:nvSpPr>
        <p:spPr bwMode="auto">
          <a:xfrm>
            <a:off x="990600" y="2667000"/>
            <a:ext cx="2133600" cy="641350"/>
          </a:xfrm>
          <a:prstGeom prst="rect">
            <a:avLst/>
          </a:prstGeom>
          <a:noFill/>
          <a:ln w="9525">
            <a:noFill/>
            <a:miter lim="800000"/>
            <a:headEnd/>
            <a:tailEnd/>
          </a:ln>
          <a:effectLst/>
        </p:spPr>
        <p:txBody>
          <a:bodyPr>
            <a:spAutoFit/>
          </a:bodyPr>
          <a:lstStyle/>
          <a:p>
            <a:pPr algn="l">
              <a:spcBef>
                <a:spcPct val="50000"/>
              </a:spcBef>
            </a:pPr>
            <a:r>
              <a:rPr lang="en-US" sz="3600"/>
              <a:t>6 cents</a:t>
            </a:r>
          </a:p>
        </p:txBody>
      </p:sp>
      <p:sp>
        <p:nvSpPr>
          <p:cNvPr id="112646" name="Text Box 6"/>
          <p:cNvSpPr txBox="1">
            <a:spLocks noChangeArrowheads="1"/>
          </p:cNvSpPr>
          <p:nvPr/>
        </p:nvSpPr>
        <p:spPr bwMode="auto">
          <a:xfrm>
            <a:off x="6400800" y="2667000"/>
            <a:ext cx="2286000" cy="1465263"/>
          </a:xfrm>
          <a:prstGeom prst="rect">
            <a:avLst/>
          </a:prstGeom>
          <a:noFill/>
          <a:ln w="9525">
            <a:noFill/>
            <a:miter lim="800000"/>
            <a:headEnd/>
            <a:tailEnd/>
          </a:ln>
          <a:effectLst/>
        </p:spPr>
        <p:txBody>
          <a:bodyPr>
            <a:spAutoFit/>
          </a:bodyPr>
          <a:lstStyle/>
          <a:p>
            <a:pPr algn="l">
              <a:spcBef>
                <a:spcPct val="50000"/>
              </a:spcBef>
            </a:pPr>
            <a:r>
              <a:rPr lang="en-US" sz="3600">
                <a:solidFill>
                  <a:srgbClr val="A50021"/>
                </a:solidFill>
              </a:rPr>
              <a:t>$0.06</a:t>
            </a:r>
          </a:p>
          <a:p>
            <a:pPr algn="l">
              <a:spcBef>
                <a:spcPct val="50000"/>
              </a:spcBef>
            </a:pPr>
            <a:endParaRPr lang="en-US" sz="3600"/>
          </a:p>
        </p:txBody>
      </p:sp>
      <p:sp>
        <p:nvSpPr>
          <p:cNvPr id="112647" name="Text Box 7"/>
          <p:cNvSpPr txBox="1">
            <a:spLocks noChangeArrowheads="1"/>
          </p:cNvSpPr>
          <p:nvPr/>
        </p:nvSpPr>
        <p:spPr bwMode="auto">
          <a:xfrm>
            <a:off x="685800" y="3581400"/>
            <a:ext cx="3048000" cy="641350"/>
          </a:xfrm>
          <a:prstGeom prst="rect">
            <a:avLst/>
          </a:prstGeom>
          <a:noFill/>
          <a:ln w="9525">
            <a:noFill/>
            <a:miter lim="800000"/>
            <a:headEnd/>
            <a:tailEnd/>
          </a:ln>
          <a:effectLst/>
        </p:spPr>
        <p:txBody>
          <a:bodyPr>
            <a:spAutoFit/>
          </a:bodyPr>
          <a:lstStyle/>
          <a:p>
            <a:pPr algn="l">
              <a:spcBef>
                <a:spcPct val="50000"/>
              </a:spcBef>
            </a:pPr>
            <a:r>
              <a:rPr lang="en-US" sz="3600"/>
              <a:t>119 cents</a:t>
            </a:r>
          </a:p>
        </p:txBody>
      </p:sp>
      <p:sp>
        <p:nvSpPr>
          <p:cNvPr id="112648" name="Text Box 8"/>
          <p:cNvSpPr txBox="1">
            <a:spLocks noChangeArrowheads="1"/>
          </p:cNvSpPr>
          <p:nvPr/>
        </p:nvSpPr>
        <p:spPr bwMode="auto">
          <a:xfrm>
            <a:off x="6477000" y="3505200"/>
            <a:ext cx="4038600" cy="641350"/>
          </a:xfrm>
          <a:prstGeom prst="rect">
            <a:avLst/>
          </a:prstGeom>
          <a:noFill/>
          <a:ln w="9525">
            <a:noFill/>
            <a:miter lim="800000"/>
            <a:headEnd/>
            <a:tailEnd/>
          </a:ln>
          <a:effectLst/>
        </p:spPr>
        <p:txBody>
          <a:bodyPr>
            <a:spAutoFit/>
          </a:bodyPr>
          <a:lstStyle/>
          <a:p>
            <a:pPr algn="l">
              <a:spcBef>
                <a:spcPct val="50000"/>
              </a:spcBef>
            </a:pPr>
            <a:r>
              <a:rPr lang="en-US" sz="3600">
                <a:solidFill>
                  <a:srgbClr val="A50021"/>
                </a:solidFill>
              </a:rPr>
              <a:t>$1.19</a:t>
            </a:r>
          </a:p>
        </p:txBody>
      </p:sp>
      <p:sp>
        <p:nvSpPr>
          <p:cNvPr id="112649" name="Text Box 9"/>
          <p:cNvSpPr txBox="1">
            <a:spLocks noChangeArrowheads="1"/>
          </p:cNvSpPr>
          <p:nvPr/>
        </p:nvSpPr>
        <p:spPr bwMode="auto">
          <a:xfrm>
            <a:off x="685800" y="4572000"/>
            <a:ext cx="2743200" cy="641350"/>
          </a:xfrm>
          <a:prstGeom prst="rect">
            <a:avLst/>
          </a:prstGeom>
          <a:noFill/>
          <a:ln w="9525">
            <a:noFill/>
            <a:miter lim="800000"/>
            <a:headEnd/>
            <a:tailEnd/>
          </a:ln>
          <a:effectLst/>
        </p:spPr>
        <p:txBody>
          <a:bodyPr>
            <a:spAutoFit/>
          </a:bodyPr>
          <a:lstStyle/>
          <a:p>
            <a:pPr algn="l">
              <a:spcBef>
                <a:spcPct val="50000"/>
              </a:spcBef>
            </a:pPr>
            <a:r>
              <a:rPr lang="en-US" sz="3600"/>
              <a:t>215 cents</a:t>
            </a:r>
          </a:p>
        </p:txBody>
      </p:sp>
      <p:sp>
        <p:nvSpPr>
          <p:cNvPr id="112650" name="Text Box 10"/>
          <p:cNvSpPr txBox="1">
            <a:spLocks noChangeArrowheads="1"/>
          </p:cNvSpPr>
          <p:nvPr/>
        </p:nvSpPr>
        <p:spPr bwMode="auto">
          <a:xfrm>
            <a:off x="6324600" y="4419600"/>
            <a:ext cx="3962400" cy="641350"/>
          </a:xfrm>
          <a:prstGeom prst="rect">
            <a:avLst/>
          </a:prstGeom>
          <a:noFill/>
          <a:ln w="9525">
            <a:noFill/>
            <a:miter lim="800000"/>
            <a:headEnd/>
            <a:tailEnd/>
          </a:ln>
          <a:effectLst/>
        </p:spPr>
        <p:txBody>
          <a:bodyPr>
            <a:spAutoFit/>
          </a:bodyPr>
          <a:lstStyle/>
          <a:p>
            <a:pPr algn="l">
              <a:spcBef>
                <a:spcPct val="50000"/>
              </a:spcBef>
            </a:pPr>
            <a:r>
              <a:rPr lang="en-US" sz="3600">
                <a:solidFill>
                  <a:srgbClr val="A50021"/>
                </a:solidFill>
              </a:rPr>
              <a:t>$2.15</a:t>
            </a:r>
          </a:p>
        </p:txBody>
      </p:sp>
      <p:sp>
        <p:nvSpPr>
          <p:cNvPr id="112651" name="AutoShape 11" descr="Bouquet">
            <a:hlinkClick r:id="rId2" action="ppaction://hlinksldjump" highlightClick="1"/>
          </p:cNvPr>
          <p:cNvSpPr>
            <a:spLocks noChangeArrowheads="1"/>
          </p:cNvSpPr>
          <p:nvPr/>
        </p:nvSpPr>
        <p:spPr bwMode="auto">
          <a:xfrm>
            <a:off x="228600" y="6324600"/>
            <a:ext cx="685800" cy="381000"/>
          </a:xfrm>
          <a:prstGeom prst="actionButtonBackPrevious">
            <a:avLst/>
          </a:prstGeom>
          <a:blipFill dpi="0" rotWithShape="0">
            <a:blip r:embed="rId3" cstate="print"/>
            <a:srcRect/>
            <a:tile tx="0" ty="0" sx="100000" sy="100000" flip="none" algn="tl"/>
          </a:blipFill>
          <a:ln w="12700">
            <a:solidFill>
              <a:schemeClr val="tx1"/>
            </a:solidFill>
            <a:miter lim="800000"/>
            <a:headEnd/>
            <a:tailEnd/>
          </a:ln>
          <a:effectLst/>
        </p:spPr>
        <p:txBody>
          <a:bodyPr wrap="none" anchor="ctr"/>
          <a:lstStyle/>
          <a:p>
            <a:endParaRPr lang="en-US"/>
          </a:p>
        </p:txBody>
      </p:sp>
      <p:sp>
        <p:nvSpPr>
          <p:cNvPr id="112652" name="AutoShape 12" descr="Bouquet">
            <a:hlinkClick r:id="rId4" action="ppaction://hlinksldjump" highlightClick="1"/>
          </p:cNvPr>
          <p:cNvSpPr>
            <a:spLocks noChangeArrowheads="1"/>
          </p:cNvSpPr>
          <p:nvPr/>
        </p:nvSpPr>
        <p:spPr bwMode="auto">
          <a:xfrm>
            <a:off x="8305800" y="6324600"/>
            <a:ext cx="685800" cy="381000"/>
          </a:xfrm>
          <a:prstGeom prst="actionButtonForwardNext">
            <a:avLst/>
          </a:prstGeom>
          <a:blipFill dpi="0" rotWithShape="0">
            <a:blip r:embed="rId3" cstate="print"/>
            <a:srcRect/>
            <a:tile tx="0" ty="0" sx="100000" sy="100000" flip="none" algn="tl"/>
          </a:blipFill>
          <a:ln w="12700">
            <a:solidFill>
              <a:schemeClr val="tx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1028700" y="1524000"/>
            <a:ext cx="7086600" cy="963613"/>
          </a:xfrm>
          <a:prstGeom prst="rect">
            <a:avLst/>
          </a:prstGeom>
          <a:noFill/>
          <a:ln w="9525">
            <a:noFill/>
            <a:miter lim="800000"/>
            <a:headEnd/>
            <a:tailEnd/>
          </a:ln>
          <a:effectLst/>
        </p:spPr>
        <p:txBody>
          <a:bodyPr>
            <a:spAutoFit/>
          </a:bodyPr>
          <a:lstStyle/>
          <a:p>
            <a:pPr>
              <a:lnSpc>
                <a:spcPct val="130000"/>
              </a:lnSpc>
              <a:spcBef>
                <a:spcPct val="50000"/>
              </a:spcBef>
            </a:pPr>
            <a:r>
              <a:rPr lang="en-US" sz="4400" b="1">
                <a:effectLst>
                  <a:outerShdw blurRad="38100" dist="38100" dir="2700000" algn="tl">
                    <a:srgbClr val="FFFFFF"/>
                  </a:outerShdw>
                </a:effectLst>
              </a:rPr>
              <a:t>What is a decimal?</a:t>
            </a:r>
          </a:p>
        </p:txBody>
      </p:sp>
      <p:sp>
        <p:nvSpPr>
          <p:cNvPr id="89091" name="Text Box 3"/>
          <p:cNvSpPr txBox="1">
            <a:spLocks noChangeArrowheads="1"/>
          </p:cNvSpPr>
          <p:nvPr/>
        </p:nvSpPr>
        <p:spPr bwMode="auto">
          <a:xfrm>
            <a:off x="533400" y="3733800"/>
            <a:ext cx="8077200" cy="762000"/>
          </a:xfrm>
          <a:prstGeom prst="rect">
            <a:avLst/>
          </a:prstGeom>
          <a:noFill/>
          <a:ln w="9525">
            <a:noFill/>
            <a:miter lim="800000"/>
            <a:headEnd/>
            <a:tailEnd/>
          </a:ln>
          <a:effectLst/>
        </p:spPr>
        <p:txBody>
          <a:bodyPr>
            <a:spAutoFit/>
          </a:bodyPr>
          <a:lstStyle/>
          <a:p>
            <a:pPr algn="l">
              <a:spcBef>
                <a:spcPct val="50000"/>
              </a:spcBef>
            </a:pPr>
            <a:r>
              <a:rPr lang="en-US" sz="4400"/>
              <a:t>A decimal is a part of a whole.</a:t>
            </a:r>
            <a:endParaRPr lang="en-US" sz="3600"/>
          </a:p>
        </p:txBody>
      </p:sp>
      <p:sp>
        <p:nvSpPr>
          <p:cNvPr id="89093" name="AutoShape 5" descr="Bouquet">
            <a:hlinkClick r:id="rId2"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3" cstate="print"/>
            <a:srcRect/>
            <a:tile tx="0" ty="0" sx="100000" sy="100000" flip="none" algn="tl"/>
          </a:blipFill>
          <a:ln w="12700">
            <a:solidFill>
              <a:schemeClr val="tx1"/>
            </a:solidFill>
            <a:miter lim="800000"/>
            <a:headEnd/>
            <a:tailEnd/>
          </a:ln>
          <a:effectLst/>
        </p:spPr>
        <p:txBody>
          <a:bodyPr wrap="none" anchor="ctr"/>
          <a:lstStyle/>
          <a:p>
            <a:endParaRPr lang="en-US"/>
          </a:p>
        </p:txBody>
      </p:sp>
      <p:sp>
        <p:nvSpPr>
          <p:cNvPr id="89094" name="AutoShape 6" descr="Bouquet">
            <a:hlinkClick r:id="rId4" action="ppaction://hlinksldjump" highlightClick="1"/>
          </p:cNvPr>
          <p:cNvSpPr>
            <a:spLocks noChangeArrowheads="1"/>
          </p:cNvSpPr>
          <p:nvPr/>
        </p:nvSpPr>
        <p:spPr bwMode="auto">
          <a:xfrm>
            <a:off x="8305800" y="6172200"/>
            <a:ext cx="685800" cy="381000"/>
          </a:xfrm>
          <a:prstGeom prst="actionButtonForwardNext">
            <a:avLst/>
          </a:prstGeom>
          <a:blipFill dpi="0" rotWithShape="0">
            <a:blip r:embed="rId3" cstate="print"/>
            <a:srcRect/>
            <a:tile tx="0" ty="0" sx="100000" sy="100000" flip="none" algn="tl"/>
          </a:blipFill>
          <a:ln w="12700">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9091"/>
                                        </p:tgtEl>
                                        <p:attrNameLst>
                                          <p:attrName>style.visibility</p:attrName>
                                        </p:attrNameLst>
                                      </p:cBhvr>
                                      <p:to>
                                        <p:strVal val="visible"/>
                                      </p:to>
                                    </p:set>
                                    <p:anim calcmode="lin" valueType="num">
                                      <p:cBhvr additive="base">
                                        <p:cTn id="7" dur="500" fill="hold"/>
                                        <p:tgtEl>
                                          <p:spTgt spid="89091"/>
                                        </p:tgtEl>
                                        <p:attrNameLst>
                                          <p:attrName>ppt_x</p:attrName>
                                        </p:attrNameLst>
                                      </p:cBhvr>
                                      <p:tavLst>
                                        <p:tav tm="0">
                                          <p:val>
                                            <p:strVal val="0-#ppt_w/2"/>
                                          </p:val>
                                        </p:tav>
                                        <p:tav tm="100000">
                                          <p:val>
                                            <p:strVal val="#ppt_x"/>
                                          </p:val>
                                        </p:tav>
                                      </p:tavLst>
                                    </p:anim>
                                    <p:anim calcmode="lin" valueType="num">
                                      <p:cBhvr additive="base">
                                        <p:cTn id="8" dur="500" fill="hold"/>
                                        <p:tgtEl>
                                          <p:spTgt spid="890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3352800" y="3429000"/>
            <a:ext cx="4800600" cy="641350"/>
          </a:xfrm>
          <a:prstGeom prst="rect">
            <a:avLst/>
          </a:prstGeom>
          <a:noFill/>
          <a:ln w="9525">
            <a:noFill/>
            <a:miter lim="800000"/>
            <a:headEnd/>
            <a:tailEnd/>
          </a:ln>
          <a:effectLst/>
        </p:spPr>
        <p:txBody>
          <a:bodyPr>
            <a:spAutoFit/>
          </a:bodyPr>
          <a:lstStyle/>
          <a:p>
            <a:pPr algn="l">
              <a:spcBef>
                <a:spcPct val="50000"/>
              </a:spcBef>
            </a:pPr>
            <a:endParaRPr lang="en-US" sz="3600"/>
          </a:p>
        </p:txBody>
      </p:sp>
      <p:pic>
        <p:nvPicPr>
          <p:cNvPr id="90116" name="Picture 4" descr="C:\My Documents\1_00.gif"/>
          <p:cNvPicPr>
            <a:picLocks noChangeAspect="1" noChangeArrowheads="1"/>
          </p:cNvPicPr>
          <p:nvPr/>
        </p:nvPicPr>
        <p:blipFill>
          <a:blip r:embed="rId2" cstate="print"/>
          <a:srcRect/>
          <a:stretch>
            <a:fillRect/>
          </a:stretch>
        </p:blipFill>
        <p:spPr bwMode="auto">
          <a:xfrm>
            <a:off x="457200" y="3582988"/>
            <a:ext cx="2362200" cy="989012"/>
          </a:xfrm>
          <a:prstGeom prst="rect">
            <a:avLst/>
          </a:prstGeom>
          <a:noFill/>
        </p:spPr>
      </p:pic>
      <p:pic>
        <p:nvPicPr>
          <p:cNvPr id="90117" name="Picture 5" descr="C:\My Documents\10.bmp"/>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800600" y="3048000"/>
            <a:ext cx="714375" cy="714375"/>
          </a:xfrm>
          <a:prstGeom prst="rect">
            <a:avLst/>
          </a:prstGeom>
          <a:noFill/>
        </p:spPr>
      </p:pic>
      <p:pic>
        <p:nvPicPr>
          <p:cNvPr id="90118" name="Picture 6" descr="C:\My Documents\10.bmp"/>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10000" y="3048000"/>
            <a:ext cx="714375" cy="714375"/>
          </a:xfrm>
          <a:prstGeom prst="rect">
            <a:avLst/>
          </a:prstGeom>
          <a:noFill/>
        </p:spPr>
      </p:pic>
      <p:pic>
        <p:nvPicPr>
          <p:cNvPr id="90119" name="Picture 7" descr="C:\My Documents\10.bmp"/>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791200" y="3048000"/>
            <a:ext cx="714375" cy="714375"/>
          </a:xfrm>
          <a:prstGeom prst="rect">
            <a:avLst/>
          </a:prstGeom>
          <a:noFill/>
        </p:spPr>
      </p:pic>
      <p:pic>
        <p:nvPicPr>
          <p:cNvPr id="90120" name="Picture 8" descr="C:\My Documents\10.bmp"/>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781800" y="3048000"/>
            <a:ext cx="714375" cy="714375"/>
          </a:xfrm>
          <a:prstGeom prst="rect">
            <a:avLst/>
          </a:prstGeom>
          <a:noFill/>
        </p:spPr>
      </p:pic>
      <p:sp>
        <p:nvSpPr>
          <p:cNvPr id="90121" name="Text Box 9"/>
          <p:cNvSpPr txBox="1">
            <a:spLocks noChangeArrowheads="1"/>
          </p:cNvSpPr>
          <p:nvPr/>
        </p:nvSpPr>
        <p:spPr bwMode="auto">
          <a:xfrm>
            <a:off x="533400" y="381000"/>
            <a:ext cx="7162800" cy="2563813"/>
          </a:xfrm>
          <a:prstGeom prst="rect">
            <a:avLst/>
          </a:prstGeom>
          <a:noFill/>
          <a:ln w="9525">
            <a:noFill/>
            <a:miter lim="800000"/>
            <a:headEnd/>
            <a:tailEnd/>
          </a:ln>
          <a:effectLst/>
        </p:spPr>
        <p:txBody>
          <a:bodyPr>
            <a:spAutoFit/>
          </a:bodyPr>
          <a:lstStyle/>
          <a:p>
            <a:pPr algn="l">
              <a:spcBef>
                <a:spcPct val="50000"/>
              </a:spcBef>
            </a:pPr>
            <a:endParaRPr lang="en-US" sz="3600"/>
          </a:p>
          <a:p>
            <a:pPr algn="l">
              <a:spcBef>
                <a:spcPct val="50000"/>
              </a:spcBef>
            </a:pPr>
            <a:r>
              <a:rPr lang="en-US" sz="3600"/>
              <a:t>One dollar, 4 dimes, and 3 pennies is written in decimal form.</a:t>
            </a:r>
          </a:p>
        </p:txBody>
      </p:sp>
      <p:pic>
        <p:nvPicPr>
          <p:cNvPr id="90122" name="Picture 10" descr="C:\My Documents\01.bmp"/>
          <p:cNvPicPr>
            <a:picLocks noChangeAspect="1" noChangeArrowheads="1"/>
          </p:cNvPicPr>
          <p:nvPr/>
        </p:nvPicPr>
        <p:blipFill>
          <a:blip r:embed="rId4" cstate="print">
            <a:clrChange>
              <a:clrFrom>
                <a:srgbClr val="FCFCFC"/>
              </a:clrFrom>
              <a:clrTo>
                <a:srgbClr val="FCFCFC">
                  <a:alpha val="0"/>
                </a:srgbClr>
              </a:clrTo>
            </a:clrChange>
          </a:blip>
          <a:srcRect/>
          <a:stretch>
            <a:fillRect/>
          </a:stretch>
        </p:blipFill>
        <p:spPr bwMode="auto">
          <a:xfrm>
            <a:off x="3352800" y="3962400"/>
            <a:ext cx="714375" cy="714375"/>
          </a:xfrm>
          <a:prstGeom prst="rect">
            <a:avLst/>
          </a:prstGeom>
          <a:noFill/>
        </p:spPr>
      </p:pic>
      <p:pic>
        <p:nvPicPr>
          <p:cNvPr id="90123" name="Picture 11" descr="C:\My Documents\01.bmp"/>
          <p:cNvPicPr>
            <a:picLocks noChangeAspect="1" noChangeArrowheads="1"/>
          </p:cNvPicPr>
          <p:nvPr/>
        </p:nvPicPr>
        <p:blipFill>
          <a:blip r:embed="rId4" cstate="print">
            <a:clrChange>
              <a:clrFrom>
                <a:srgbClr val="FCFCFC"/>
              </a:clrFrom>
              <a:clrTo>
                <a:srgbClr val="FCFCFC">
                  <a:alpha val="0"/>
                </a:srgbClr>
              </a:clrTo>
            </a:clrChange>
          </a:blip>
          <a:srcRect/>
          <a:stretch>
            <a:fillRect/>
          </a:stretch>
        </p:blipFill>
        <p:spPr bwMode="auto">
          <a:xfrm>
            <a:off x="4495800" y="3962400"/>
            <a:ext cx="714375" cy="714375"/>
          </a:xfrm>
          <a:prstGeom prst="rect">
            <a:avLst/>
          </a:prstGeom>
          <a:noFill/>
        </p:spPr>
      </p:pic>
      <p:pic>
        <p:nvPicPr>
          <p:cNvPr id="90124" name="Picture 12" descr="C:\My Documents\01.bmp"/>
          <p:cNvPicPr>
            <a:picLocks noChangeAspect="1" noChangeArrowheads="1"/>
          </p:cNvPicPr>
          <p:nvPr/>
        </p:nvPicPr>
        <p:blipFill>
          <a:blip r:embed="rId4" cstate="print">
            <a:clrChange>
              <a:clrFrom>
                <a:srgbClr val="FCFCFC"/>
              </a:clrFrom>
              <a:clrTo>
                <a:srgbClr val="FCFCFC">
                  <a:alpha val="0"/>
                </a:srgbClr>
              </a:clrTo>
            </a:clrChange>
          </a:blip>
          <a:srcRect/>
          <a:stretch>
            <a:fillRect/>
          </a:stretch>
        </p:blipFill>
        <p:spPr bwMode="auto">
          <a:xfrm>
            <a:off x="5562600" y="3962400"/>
            <a:ext cx="714375" cy="714375"/>
          </a:xfrm>
          <a:prstGeom prst="rect">
            <a:avLst/>
          </a:prstGeom>
          <a:noFill/>
        </p:spPr>
      </p:pic>
      <p:sp>
        <p:nvSpPr>
          <p:cNvPr id="90125" name="Text Box 13"/>
          <p:cNvSpPr txBox="1">
            <a:spLocks noChangeArrowheads="1"/>
          </p:cNvSpPr>
          <p:nvPr/>
        </p:nvSpPr>
        <p:spPr bwMode="auto">
          <a:xfrm>
            <a:off x="381000" y="228600"/>
            <a:ext cx="7162800" cy="641350"/>
          </a:xfrm>
          <a:prstGeom prst="rect">
            <a:avLst/>
          </a:prstGeom>
          <a:noFill/>
          <a:ln w="9525">
            <a:noFill/>
            <a:miter lim="800000"/>
            <a:headEnd/>
            <a:tailEnd/>
          </a:ln>
          <a:effectLst/>
        </p:spPr>
        <p:txBody>
          <a:bodyPr>
            <a:spAutoFit/>
          </a:bodyPr>
          <a:lstStyle/>
          <a:p>
            <a:pPr algn="l">
              <a:spcBef>
                <a:spcPct val="50000"/>
              </a:spcBef>
            </a:pPr>
            <a:r>
              <a:rPr lang="en-US" sz="3600"/>
              <a:t>Think about money.</a:t>
            </a:r>
          </a:p>
        </p:txBody>
      </p:sp>
      <p:sp>
        <p:nvSpPr>
          <p:cNvPr id="90127" name="Rectangle 15"/>
          <p:cNvSpPr>
            <a:spLocks noChangeArrowheads="1"/>
          </p:cNvSpPr>
          <p:nvPr/>
        </p:nvSpPr>
        <p:spPr bwMode="auto">
          <a:xfrm>
            <a:off x="2895600" y="5029200"/>
            <a:ext cx="2662238" cy="1098550"/>
          </a:xfrm>
          <a:prstGeom prst="rect">
            <a:avLst/>
          </a:prstGeom>
          <a:noFill/>
          <a:ln w="12700">
            <a:noFill/>
            <a:miter lim="800000"/>
            <a:headEnd/>
            <a:tailEnd/>
          </a:ln>
          <a:effectLst/>
        </p:spPr>
        <p:txBody>
          <a:bodyPr wrap="none" anchor="ctr">
            <a:spAutoFit/>
          </a:bodyPr>
          <a:lstStyle/>
          <a:p>
            <a:pPr>
              <a:spcBef>
                <a:spcPct val="50000"/>
              </a:spcBef>
            </a:pPr>
            <a:r>
              <a:rPr lang="en-US" sz="6600" b="1"/>
              <a:t>$1.43</a:t>
            </a:r>
          </a:p>
        </p:txBody>
      </p:sp>
      <p:sp>
        <p:nvSpPr>
          <p:cNvPr id="90128" name="AutoShape 16" descr="Bouquet">
            <a:hlinkClick r:id="rId5"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6" cstate="print"/>
            <a:srcRect/>
            <a:tile tx="0" ty="0" sx="100000" sy="100000" flip="none" algn="tl"/>
          </a:blipFill>
          <a:ln w="12700">
            <a:solidFill>
              <a:schemeClr val="tx1"/>
            </a:solidFill>
            <a:miter lim="800000"/>
            <a:headEnd/>
            <a:tailEnd/>
          </a:ln>
          <a:effectLst/>
        </p:spPr>
        <p:txBody>
          <a:bodyPr wrap="none" anchor="ctr"/>
          <a:lstStyle/>
          <a:p>
            <a:endParaRPr lang="en-US"/>
          </a:p>
        </p:txBody>
      </p:sp>
      <p:sp>
        <p:nvSpPr>
          <p:cNvPr id="90129" name="AutoShape 17" descr="Bouquet">
            <a:hlinkClick r:id="rId7" action="ppaction://hlinksldjump" highlightClick="1"/>
          </p:cNvPr>
          <p:cNvSpPr>
            <a:spLocks noChangeArrowheads="1"/>
          </p:cNvSpPr>
          <p:nvPr/>
        </p:nvSpPr>
        <p:spPr bwMode="auto">
          <a:xfrm>
            <a:off x="8305800" y="6172200"/>
            <a:ext cx="685800" cy="381000"/>
          </a:xfrm>
          <a:prstGeom prst="actionButtonForwardNext">
            <a:avLst/>
          </a:prstGeom>
          <a:blipFill dpi="0" rotWithShape="0">
            <a:blip r:embed="rId6" cstate="print"/>
            <a:srcRect/>
            <a:tile tx="0" ty="0" sx="100000" sy="100000" flip="none" algn="tl"/>
          </a:blipFill>
          <a:ln w="12700">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90125"/>
                                        </p:tgtEl>
                                        <p:attrNameLst>
                                          <p:attrName>style.visibility</p:attrName>
                                        </p:attrNameLst>
                                      </p:cBhvr>
                                      <p:to>
                                        <p:strVal val="visible"/>
                                      </p:to>
                                    </p:set>
                                    <p:anim calcmode="lin" valueType="num">
                                      <p:cBhvr>
                                        <p:cTn id="7" dur="1000" fill="hold"/>
                                        <p:tgtEl>
                                          <p:spTgt spid="90125"/>
                                        </p:tgtEl>
                                        <p:attrNameLst>
                                          <p:attrName>ppt_w</p:attrName>
                                        </p:attrNameLst>
                                      </p:cBhvr>
                                      <p:tavLst>
                                        <p:tav tm="0">
                                          <p:val>
                                            <p:fltVal val="0"/>
                                          </p:val>
                                        </p:tav>
                                        <p:tav tm="100000">
                                          <p:val>
                                            <p:strVal val="#ppt_w"/>
                                          </p:val>
                                        </p:tav>
                                      </p:tavLst>
                                    </p:anim>
                                    <p:anim calcmode="lin" valueType="num">
                                      <p:cBhvr>
                                        <p:cTn id="8" dur="1000" fill="hold"/>
                                        <p:tgtEl>
                                          <p:spTgt spid="90125"/>
                                        </p:tgtEl>
                                        <p:attrNameLst>
                                          <p:attrName>ppt_h</p:attrName>
                                        </p:attrNameLst>
                                      </p:cBhvr>
                                      <p:tavLst>
                                        <p:tav tm="0">
                                          <p:val>
                                            <p:fltVal val="0"/>
                                          </p:val>
                                        </p:tav>
                                        <p:tav tm="100000">
                                          <p:val>
                                            <p:strVal val="#ppt_h"/>
                                          </p:val>
                                        </p:tav>
                                      </p:tavLst>
                                    </p:anim>
                                    <p:anim calcmode="lin" valueType="num">
                                      <p:cBhvr>
                                        <p:cTn id="9" dur="1000" fill="hold"/>
                                        <p:tgtEl>
                                          <p:spTgt spid="9012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012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90121"/>
                                        </p:tgtEl>
                                        <p:attrNameLst>
                                          <p:attrName>style.visibility</p:attrName>
                                        </p:attrNameLst>
                                      </p:cBhvr>
                                      <p:to>
                                        <p:strVal val="visible"/>
                                      </p:to>
                                    </p:set>
                                    <p:anim calcmode="lin" valueType="num">
                                      <p:cBhvr additive="base">
                                        <p:cTn id="14" dur="500" fill="hold"/>
                                        <p:tgtEl>
                                          <p:spTgt spid="90121"/>
                                        </p:tgtEl>
                                        <p:attrNameLst>
                                          <p:attrName>ppt_x</p:attrName>
                                        </p:attrNameLst>
                                      </p:cBhvr>
                                      <p:tavLst>
                                        <p:tav tm="0">
                                          <p:val>
                                            <p:strVal val="0-#ppt_w/2"/>
                                          </p:val>
                                        </p:tav>
                                        <p:tav tm="100000">
                                          <p:val>
                                            <p:strVal val="#ppt_x"/>
                                          </p:val>
                                        </p:tav>
                                      </p:tavLst>
                                    </p:anim>
                                    <p:anim calcmode="lin" valueType="num">
                                      <p:cBhvr additive="base">
                                        <p:cTn id="15" dur="500" fill="hold"/>
                                        <p:tgtEl>
                                          <p:spTgt spid="90121"/>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15" presetClass="entr" presetSubtype="0" fill="hold" nodeType="afterEffect">
                                  <p:stCondLst>
                                    <p:cond delay="0"/>
                                  </p:stCondLst>
                                  <p:childTnLst>
                                    <p:set>
                                      <p:cBhvr>
                                        <p:cTn id="18" dur="1" fill="hold">
                                          <p:stCondLst>
                                            <p:cond delay="0"/>
                                          </p:stCondLst>
                                        </p:cTn>
                                        <p:tgtEl>
                                          <p:spTgt spid="90116"/>
                                        </p:tgtEl>
                                        <p:attrNameLst>
                                          <p:attrName>style.visibility</p:attrName>
                                        </p:attrNameLst>
                                      </p:cBhvr>
                                      <p:to>
                                        <p:strVal val="visible"/>
                                      </p:to>
                                    </p:set>
                                    <p:anim calcmode="lin" valueType="num">
                                      <p:cBhvr>
                                        <p:cTn id="19" dur="1000" fill="hold"/>
                                        <p:tgtEl>
                                          <p:spTgt spid="90116"/>
                                        </p:tgtEl>
                                        <p:attrNameLst>
                                          <p:attrName>ppt_w</p:attrName>
                                        </p:attrNameLst>
                                      </p:cBhvr>
                                      <p:tavLst>
                                        <p:tav tm="0">
                                          <p:val>
                                            <p:fltVal val="0"/>
                                          </p:val>
                                        </p:tav>
                                        <p:tav tm="100000">
                                          <p:val>
                                            <p:strVal val="#ppt_w"/>
                                          </p:val>
                                        </p:tav>
                                      </p:tavLst>
                                    </p:anim>
                                    <p:anim calcmode="lin" valueType="num">
                                      <p:cBhvr>
                                        <p:cTn id="20" dur="1000" fill="hold"/>
                                        <p:tgtEl>
                                          <p:spTgt spid="90116"/>
                                        </p:tgtEl>
                                        <p:attrNameLst>
                                          <p:attrName>ppt_h</p:attrName>
                                        </p:attrNameLst>
                                      </p:cBhvr>
                                      <p:tavLst>
                                        <p:tav tm="0">
                                          <p:val>
                                            <p:fltVal val="0"/>
                                          </p:val>
                                        </p:tav>
                                        <p:tav tm="100000">
                                          <p:val>
                                            <p:strVal val="#ppt_h"/>
                                          </p:val>
                                        </p:tav>
                                      </p:tavLst>
                                    </p:anim>
                                    <p:anim calcmode="lin" valueType="num">
                                      <p:cBhvr>
                                        <p:cTn id="21" dur="1000" fill="hold"/>
                                        <p:tgtEl>
                                          <p:spTgt spid="90116"/>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90116"/>
                                        </p:tgtEl>
                                        <p:attrNameLst>
                                          <p:attrName>ppt_y</p:attrName>
                                        </p:attrNameLst>
                                      </p:cBhvr>
                                      <p:tavLst>
                                        <p:tav tm="0" fmla="#ppt_y+(sin(-2*pi*(1-$))*-#ppt_x+cos(-2*pi*(1-$))*(1-#ppt_y))*(1-$)">
                                          <p:val>
                                            <p:fltVal val="0"/>
                                          </p:val>
                                        </p:tav>
                                        <p:tav tm="100000">
                                          <p:val>
                                            <p:fltVal val="1"/>
                                          </p:val>
                                        </p:tav>
                                      </p:tavLst>
                                    </p:anim>
                                  </p:childTnLst>
                                </p:cTn>
                              </p:par>
                            </p:childTnLst>
                          </p:cTn>
                        </p:par>
                        <p:par>
                          <p:cTn id="23" fill="hold">
                            <p:stCondLst>
                              <p:cond delay="2500"/>
                            </p:stCondLst>
                            <p:childTnLst>
                              <p:par>
                                <p:cTn id="24" presetID="15" presetClass="entr" presetSubtype="0" fill="hold" nodeType="afterEffect">
                                  <p:stCondLst>
                                    <p:cond delay="0"/>
                                  </p:stCondLst>
                                  <p:childTnLst>
                                    <p:set>
                                      <p:cBhvr>
                                        <p:cTn id="25" dur="1" fill="hold">
                                          <p:stCondLst>
                                            <p:cond delay="0"/>
                                          </p:stCondLst>
                                        </p:cTn>
                                        <p:tgtEl>
                                          <p:spTgt spid="90118"/>
                                        </p:tgtEl>
                                        <p:attrNameLst>
                                          <p:attrName>style.visibility</p:attrName>
                                        </p:attrNameLst>
                                      </p:cBhvr>
                                      <p:to>
                                        <p:strVal val="visible"/>
                                      </p:to>
                                    </p:set>
                                    <p:anim calcmode="lin" valueType="num">
                                      <p:cBhvr>
                                        <p:cTn id="26" dur="1000" fill="hold"/>
                                        <p:tgtEl>
                                          <p:spTgt spid="90118"/>
                                        </p:tgtEl>
                                        <p:attrNameLst>
                                          <p:attrName>ppt_w</p:attrName>
                                        </p:attrNameLst>
                                      </p:cBhvr>
                                      <p:tavLst>
                                        <p:tav tm="0">
                                          <p:val>
                                            <p:fltVal val="0"/>
                                          </p:val>
                                        </p:tav>
                                        <p:tav tm="100000">
                                          <p:val>
                                            <p:strVal val="#ppt_w"/>
                                          </p:val>
                                        </p:tav>
                                      </p:tavLst>
                                    </p:anim>
                                    <p:anim calcmode="lin" valueType="num">
                                      <p:cBhvr>
                                        <p:cTn id="27" dur="1000" fill="hold"/>
                                        <p:tgtEl>
                                          <p:spTgt spid="90118"/>
                                        </p:tgtEl>
                                        <p:attrNameLst>
                                          <p:attrName>ppt_h</p:attrName>
                                        </p:attrNameLst>
                                      </p:cBhvr>
                                      <p:tavLst>
                                        <p:tav tm="0">
                                          <p:val>
                                            <p:fltVal val="0"/>
                                          </p:val>
                                        </p:tav>
                                        <p:tav tm="100000">
                                          <p:val>
                                            <p:strVal val="#ppt_h"/>
                                          </p:val>
                                        </p:tav>
                                      </p:tavLst>
                                    </p:anim>
                                    <p:anim calcmode="lin" valueType="num">
                                      <p:cBhvr>
                                        <p:cTn id="28" dur="1000" fill="hold"/>
                                        <p:tgtEl>
                                          <p:spTgt spid="90118"/>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90118"/>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3500"/>
                            </p:stCondLst>
                            <p:childTnLst>
                              <p:par>
                                <p:cTn id="31" presetID="15" presetClass="entr" presetSubtype="0" fill="hold" nodeType="afterEffect">
                                  <p:stCondLst>
                                    <p:cond delay="0"/>
                                  </p:stCondLst>
                                  <p:childTnLst>
                                    <p:set>
                                      <p:cBhvr>
                                        <p:cTn id="32" dur="1" fill="hold">
                                          <p:stCondLst>
                                            <p:cond delay="0"/>
                                          </p:stCondLst>
                                        </p:cTn>
                                        <p:tgtEl>
                                          <p:spTgt spid="90117"/>
                                        </p:tgtEl>
                                        <p:attrNameLst>
                                          <p:attrName>style.visibility</p:attrName>
                                        </p:attrNameLst>
                                      </p:cBhvr>
                                      <p:to>
                                        <p:strVal val="visible"/>
                                      </p:to>
                                    </p:set>
                                    <p:anim calcmode="lin" valueType="num">
                                      <p:cBhvr>
                                        <p:cTn id="33" dur="1000" fill="hold"/>
                                        <p:tgtEl>
                                          <p:spTgt spid="90117"/>
                                        </p:tgtEl>
                                        <p:attrNameLst>
                                          <p:attrName>ppt_w</p:attrName>
                                        </p:attrNameLst>
                                      </p:cBhvr>
                                      <p:tavLst>
                                        <p:tav tm="0">
                                          <p:val>
                                            <p:fltVal val="0"/>
                                          </p:val>
                                        </p:tav>
                                        <p:tav tm="100000">
                                          <p:val>
                                            <p:strVal val="#ppt_w"/>
                                          </p:val>
                                        </p:tav>
                                      </p:tavLst>
                                    </p:anim>
                                    <p:anim calcmode="lin" valueType="num">
                                      <p:cBhvr>
                                        <p:cTn id="34" dur="1000" fill="hold"/>
                                        <p:tgtEl>
                                          <p:spTgt spid="90117"/>
                                        </p:tgtEl>
                                        <p:attrNameLst>
                                          <p:attrName>ppt_h</p:attrName>
                                        </p:attrNameLst>
                                      </p:cBhvr>
                                      <p:tavLst>
                                        <p:tav tm="0">
                                          <p:val>
                                            <p:fltVal val="0"/>
                                          </p:val>
                                        </p:tav>
                                        <p:tav tm="100000">
                                          <p:val>
                                            <p:strVal val="#ppt_h"/>
                                          </p:val>
                                        </p:tav>
                                      </p:tavLst>
                                    </p:anim>
                                    <p:anim calcmode="lin" valueType="num">
                                      <p:cBhvr>
                                        <p:cTn id="35" dur="1000" fill="hold"/>
                                        <p:tgtEl>
                                          <p:spTgt spid="90117"/>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90117"/>
                                        </p:tgtEl>
                                        <p:attrNameLst>
                                          <p:attrName>ppt_y</p:attrName>
                                        </p:attrNameLst>
                                      </p:cBhvr>
                                      <p:tavLst>
                                        <p:tav tm="0" fmla="#ppt_y+(sin(-2*pi*(1-$))*-#ppt_x+cos(-2*pi*(1-$))*(1-#ppt_y))*(1-$)">
                                          <p:val>
                                            <p:fltVal val="0"/>
                                          </p:val>
                                        </p:tav>
                                        <p:tav tm="100000">
                                          <p:val>
                                            <p:fltVal val="1"/>
                                          </p:val>
                                        </p:tav>
                                      </p:tavLst>
                                    </p:anim>
                                  </p:childTnLst>
                                </p:cTn>
                              </p:par>
                            </p:childTnLst>
                          </p:cTn>
                        </p:par>
                        <p:par>
                          <p:cTn id="37" fill="hold">
                            <p:stCondLst>
                              <p:cond delay="4500"/>
                            </p:stCondLst>
                            <p:childTnLst>
                              <p:par>
                                <p:cTn id="38" presetID="15" presetClass="entr" presetSubtype="0" fill="hold" nodeType="afterEffect">
                                  <p:stCondLst>
                                    <p:cond delay="0"/>
                                  </p:stCondLst>
                                  <p:childTnLst>
                                    <p:set>
                                      <p:cBhvr>
                                        <p:cTn id="39" dur="1" fill="hold">
                                          <p:stCondLst>
                                            <p:cond delay="0"/>
                                          </p:stCondLst>
                                        </p:cTn>
                                        <p:tgtEl>
                                          <p:spTgt spid="90119"/>
                                        </p:tgtEl>
                                        <p:attrNameLst>
                                          <p:attrName>style.visibility</p:attrName>
                                        </p:attrNameLst>
                                      </p:cBhvr>
                                      <p:to>
                                        <p:strVal val="visible"/>
                                      </p:to>
                                    </p:set>
                                    <p:anim calcmode="lin" valueType="num">
                                      <p:cBhvr>
                                        <p:cTn id="40" dur="1000" fill="hold"/>
                                        <p:tgtEl>
                                          <p:spTgt spid="90119"/>
                                        </p:tgtEl>
                                        <p:attrNameLst>
                                          <p:attrName>ppt_w</p:attrName>
                                        </p:attrNameLst>
                                      </p:cBhvr>
                                      <p:tavLst>
                                        <p:tav tm="0">
                                          <p:val>
                                            <p:fltVal val="0"/>
                                          </p:val>
                                        </p:tav>
                                        <p:tav tm="100000">
                                          <p:val>
                                            <p:strVal val="#ppt_w"/>
                                          </p:val>
                                        </p:tav>
                                      </p:tavLst>
                                    </p:anim>
                                    <p:anim calcmode="lin" valueType="num">
                                      <p:cBhvr>
                                        <p:cTn id="41" dur="1000" fill="hold"/>
                                        <p:tgtEl>
                                          <p:spTgt spid="90119"/>
                                        </p:tgtEl>
                                        <p:attrNameLst>
                                          <p:attrName>ppt_h</p:attrName>
                                        </p:attrNameLst>
                                      </p:cBhvr>
                                      <p:tavLst>
                                        <p:tav tm="0">
                                          <p:val>
                                            <p:fltVal val="0"/>
                                          </p:val>
                                        </p:tav>
                                        <p:tav tm="100000">
                                          <p:val>
                                            <p:strVal val="#ppt_h"/>
                                          </p:val>
                                        </p:tav>
                                      </p:tavLst>
                                    </p:anim>
                                    <p:anim calcmode="lin" valueType="num">
                                      <p:cBhvr>
                                        <p:cTn id="42" dur="1000" fill="hold"/>
                                        <p:tgtEl>
                                          <p:spTgt spid="90119"/>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90119"/>
                                        </p:tgtEl>
                                        <p:attrNameLst>
                                          <p:attrName>ppt_y</p:attrName>
                                        </p:attrNameLst>
                                      </p:cBhvr>
                                      <p:tavLst>
                                        <p:tav tm="0" fmla="#ppt_y+(sin(-2*pi*(1-$))*-#ppt_x+cos(-2*pi*(1-$))*(1-#ppt_y))*(1-$)">
                                          <p:val>
                                            <p:fltVal val="0"/>
                                          </p:val>
                                        </p:tav>
                                        <p:tav tm="100000">
                                          <p:val>
                                            <p:fltVal val="1"/>
                                          </p:val>
                                        </p:tav>
                                      </p:tavLst>
                                    </p:anim>
                                  </p:childTnLst>
                                </p:cTn>
                              </p:par>
                            </p:childTnLst>
                          </p:cTn>
                        </p:par>
                        <p:par>
                          <p:cTn id="44" fill="hold">
                            <p:stCondLst>
                              <p:cond delay="5500"/>
                            </p:stCondLst>
                            <p:childTnLst>
                              <p:par>
                                <p:cTn id="45" presetID="15" presetClass="entr" presetSubtype="0" fill="hold" nodeType="afterEffect">
                                  <p:stCondLst>
                                    <p:cond delay="0"/>
                                  </p:stCondLst>
                                  <p:childTnLst>
                                    <p:set>
                                      <p:cBhvr>
                                        <p:cTn id="46" dur="1" fill="hold">
                                          <p:stCondLst>
                                            <p:cond delay="0"/>
                                          </p:stCondLst>
                                        </p:cTn>
                                        <p:tgtEl>
                                          <p:spTgt spid="90120"/>
                                        </p:tgtEl>
                                        <p:attrNameLst>
                                          <p:attrName>style.visibility</p:attrName>
                                        </p:attrNameLst>
                                      </p:cBhvr>
                                      <p:to>
                                        <p:strVal val="visible"/>
                                      </p:to>
                                    </p:set>
                                    <p:anim calcmode="lin" valueType="num">
                                      <p:cBhvr>
                                        <p:cTn id="47" dur="1000" fill="hold"/>
                                        <p:tgtEl>
                                          <p:spTgt spid="90120"/>
                                        </p:tgtEl>
                                        <p:attrNameLst>
                                          <p:attrName>ppt_w</p:attrName>
                                        </p:attrNameLst>
                                      </p:cBhvr>
                                      <p:tavLst>
                                        <p:tav tm="0">
                                          <p:val>
                                            <p:fltVal val="0"/>
                                          </p:val>
                                        </p:tav>
                                        <p:tav tm="100000">
                                          <p:val>
                                            <p:strVal val="#ppt_w"/>
                                          </p:val>
                                        </p:tav>
                                      </p:tavLst>
                                    </p:anim>
                                    <p:anim calcmode="lin" valueType="num">
                                      <p:cBhvr>
                                        <p:cTn id="48" dur="1000" fill="hold"/>
                                        <p:tgtEl>
                                          <p:spTgt spid="90120"/>
                                        </p:tgtEl>
                                        <p:attrNameLst>
                                          <p:attrName>ppt_h</p:attrName>
                                        </p:attrNameLst>
                                      </p:cBhvr>
                                      <p:tavLst>
                                        <p:tav tm="0">
                                          <p:val>
                                            <p:fltVal val="0"/>
                                          </p:val>
                                        </p:tav>
                                        <p:tav tm="100000">
                                          <p:val>
                                            <p:strVal val="#ppt_h"/>
                                          </p:val>
                                        </p:tav>
                                      </p:tavLst>
                                    </p:anim>
                                    <p:anim calcmode="lin" valueType="num">
                                      <p:cBhvr>
                                        <p:cTn id="49" dur="1000" fill="hold"/>
                                        <p:tgtEl>
                                          <p:spTgt spid="90120"/>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90120"/>
                                        </p:tgtEl>
                                        <p:attrNameLst>
                                          <p:attrName>ppt_y</p:attrName>
                                        </p:attrNameLst>
                                      </p:cBhvr>
                                      <p:tavLst>
                                        <p:tav tm="0" fmla="#ppt_y+(sin(-2*pi*(1-$))*-#ppt_x+cos(-2*pi*(1-$))*(1-#ppt_y))*(1-$)">
                                          <p:val>
                                            <p:fltVal val="0"/>
                                          </p:val>
                                        </p:tav>
                                        <p:tav tm="100000">
                                          <p:val>
                                            <p:fltVal val="1"/>
                                          </p:val>
                                        </p:tav>
                                      </p:tavLst>
                                    </p:anim>
                                  </p:childTnLst>
                                </p:cTn>
                              </p:par>
                            </p:childTnLst>
                          </p:cTn>
                        </p:par>
                        <p:par>
                          <p:cTn id="51" fill="hold">
                            <p:stCondLst>
                              <p:cond delay="6500"/>
                            </p:stCondLst>
                            <p:childTnLst>
                              <p:par>
                                <p:cTn id="52" presetID="15" presetClass="entr" presetSubtype="0" fill="hold" nodeType="afterEffect">
                                  <p:stCondLst>
                                    <p:cond delay="0"/>
                                  </p:stCondLst>
                                  <p:childTnLst>
                                    <p:set>
                                      <p:cBhvr>
                                        <p:cTn id="53" dur="1" fill="hold">
                                          <p:stCondLst>
                                            <p:cond delay="0"/>
                                          </p:stCondLst>
                                        </p:cTn>
                                        <p:tgtEl>
                                          <p:spTgt spid="90122"/>
                                        </p:tgtEl>
                                        <p:attrNameLst>
                                          <p:attrName>style.visibility</p:attrName>
                                        </p:attrNameLst>
                                      </p:cBhvr>
                                      <p:to>
                                        <p:strVal val="visible"/>
                                      </p:to>
                                    </p:set>
                                    <p:anim calcmode="lin" valueType="num">
                                      <p:cBhvr>
                                        <p:cTn id="54" dur="1000" fill="hold"/>
                                        <p:tgtEl>
                                          <p:spTgt spid="90122"/>
                                        </p:tgtEl>
                                        <p:attrNameLst>
                                          <p:attrName>ppt_w</p:attrName>
                                        </p:attrNameLst>
                                      </p:cBhvr>
                                      <p:tavLst>
                                        <p:tav tm="0">
                                          <p:val>
                                            <p:fltVal val="0"/>
                                          </p:val>
                                        </p:tav>
                                        <p:tav tm="100000">
                                          <p:val>
                                            <p:strVal val="#ppt_w"/>
                                          </p:val>
                                        </p:tav>
                                      </p:tavLst>
                                    </p:anim>
                                    <p:anim calcmode="lin" valueType="num">
                                      <p:cBhvr>
                                        <p:cTn id="55" dur="1000" fill="hold"/>
                                        <p:tgtEl>
                                          <p:spTgt spid="90122"/>
                                        </p:tgtEl>
                                        <p:attrNameLst>
                                          <p:attrName>ppt_h</p:attrName>
                                        </p:attrNameLst>
                                      </p:cBhvr>
                                      <p:tavLst>
                                        <p:tav tm="0">
                                          <p:val>
                                            <p:fltVal val="0"/>
                                          </p:val>
                                        </p:tav>
                                        <p:tav tm="100000">
                                          <p:val>
                                            <p:strVal val="#ppt_h"/>
                                          </p:val>
                                        </p:tav>
                                      </p:tavLst>
                                    </p:anim>
                                    <p:anim calcmode="lin" valueType="num">
                                      <p:cBhvr>
                                        <p:cTn id="56" dur="1000" fill="hold"/>
                                        <p:tgtEl>
                                          <p:spTgt spid="90122"/>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90122"/>
                                        </p:tgtEl>
                                        <p:attrNameLst>
                                          <p:attrName>ppt_y</p:attrName>
                                        </p:attrNameLst>
                                      </p:cBhvr>
                                      <p:tavLst>
                                        <p:tav tm="0" fmla="#ppt_y+(sin(-2*pi*(1-$))*-#ppt_x+cos(-2*pi*(1-$))*(1-#ppt_y))*(1-$)">
                                          <p:val>
                                            <p:fltVal val="0"/>
                                          </p:val>
                                        </p:tav>
                                        <p:tav tm="100000">
                                          <p:val>
                                            <p:fltVal val="1"/>
                                          </p:val>
                                        </p:tav>
                                      </p:tavLst>
                                    </p:anim>
                                  </p:childTnLst>
                                </p:cTn>
                              </p:par>
                            </p:childTnLst>
                          </p:cTn>
                        </p:par>
                        <p:par>
                          <p:cTn id="58" fill="hold">
                            <p:stCondLst>
                              <p:cond delay="7500"/>
                            </p:stCondLst>
                            <p:childTnLst>
                              <p:par>
                                <p:cTn id="59" presetID="15" presetClass="entr" presetSubtype="0" fill="hold" nodeType="afterEffect">
                                  <p:stCondLst>
                                    <p:cond delay="0"/>
                                  </p:stCondLst>
                                  <p:childTnLst>
                                    <p:set>
                                      <p:cBhvr>
                                        <p:cTn id="60" dur="1" fill="hold">
                                          <p:stCondLst>
                                            <p:cond delay="0"/>
                                          </p:stCondLst>
                                        </p:cTn>
                                        <p:tgtEl>
                                          <p:spTgt spid="90123"/>
                                        </p:tgtEl>
                                        <p:attrNameLst>
                                          <p:attrName>style.visibility</p:attrName>
                                        </p:attrNameLst>
                                      </p:cBhvr>
                                      <p:to>
                                        <p:strVal val="visible"/>
                                      </p:to>
                                    </p:set>
                                    <p:anim calcmode="lin" valueType="num">
                                      <p:cBhvr>
                                        <p:cTn id="61" dur="1000" fill="hold"/>
                                        <p:tgtEl>
                                          <p:spTgt spid="90123"/>
                                        </p:tgtEl>
                                        <p:attrNameLst>
                                          <p:attrName>ppt_w</p:attrName>
                                        </p:attrNameLst>
                                      </p:cBhvr>
                                      <p:tavLst>
                                        <p:tav tm="0">
                                          <p:val>
                                            <p:fltVal val="0"/>
                                          </p:val>
                                        </p:tav>
                                        <p:tav tm="100000">
                                          <p:val>
                                            <p:strVal val="#ppt_w"/>
                                          </p:val>
                                        </p:tav>
                                      </p:tavLst>
                                    </p:anim>
                                    <p:anim calcmode="lin" valueType="num">
                                      <p:cBhvr>
                                        <p:cTn id="62" dur="1000" fill="hold"/>
                                        <p:tgtEl>
                                          <p:spTgt spid="90123"/>
                                        </p:tgtEl>
                                        <p:attrNameLst>
                                          <p:attrName>ppt_h</p:attrName>
                                        </p:attrNameLst>
                                      </p:cBhvr>
                                      <p:tavLst>
                                        <p:tav tm="0">
                                          <p:val>
                                            <p:fltVal val="0"/>
                                          </p:val>
                                        </p:tav>
                                        <p:tav tm="100000">
                                          <p:val>
                                            <p:strVal val="#ppt_h"/>
                                          </p:val>
                                        </p:tav>
                                      </p:tavLst>
                                    </p:anim>
                                    <p:anim calcmode="lin" valueType="num">
                                      <p:cBhvr>
                                        <p:cTn id="63" dur="1000" fill="hold"/>
                                        <p:tgtEl>
                                          <p:spTgt spid="90123"/>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90123"/>
                                        </p:tgtEl>
                                        <p:attrNameLst>
                                          <p:attrName>ppt_y</p:attrName>
                                        </p:attrNameLst>
                                      </p:cBhvr>
                                      <p:tavLst>
                                        <p:tav tm="0" fmla="#ppt_y+(sin(-2*pi*(1-$))*-#ppt_x+cos(-2*pi*(1-$))*(1-#ppt_y))*(1-$)">
                                          <p:val>
                                            <p:fltVal val="0"/>
                                          </p:val>
                                        </p:tav>
                                        <p:tav tm="100000">
                                          <p:val>
                                            <p:fltVal val="1"/>
                                          </p:val>
                                        </p:tav>
                                      </p:tavLst>
                                    </p:anim>
                                  </p:childTnLst>
                                </p:cTn>
                              </p:par>
                            </p:childTnLst>
                          </p:cTn>
                        </p:par>
                        <p:par>
                          <p:cTn id="65" fill="hold">
                            <p:stCondLst>
                              <p:cond delay="8500"/>
                            </p:stCondLst>
                            <p:childTnLst>
                              <p:par>
                                <p:cTn id="66" presetID="15" presetClass="entr" presetSubtype="0" fill="hold" nodeType="afterEffect">
                                  <p:stCondLst>
                                    <p:cond delay="0"/>
                                  </p:stCondLst>
                                  <p:childTnLst>
                                    <p:set>
                                      <p:cBhvr>
                                        <p:cTn id="67" dur="1" fill="hold">
                                          <p:stCondLst>
                                            <p:cond delay="0"/>
                                          </p:stCondLst>
                                        </p:cTn>
                                        <p:tgtEl>
                                          <p:spTgt spid="90124"/>
                                        </p:tgtEl>
                                        <p:attrNameLst>
                                          <p:attrName>style.visibility</p:attrName>
                                        </p:attrNameLst>
                                      </p:cBhvr>
                                      <p:to>
                                        <p:strVal val="visible"/>
                                      </p:to>
                                    </p:set>
                                    <p:anim calcmode="lin" valueType="num">
                                      <p:cBhvr>
                                        <p:cTn id="68" dur="1000" fill="hold"/>
                                        <p:tgtEl>
                                          <p:spTgt spid="90124"/>
                                        </p:tgtEl>
                                        <p:attrNameLst>
                                          <p:attrName>ppt_w</p:attrName>
                                        </p:attrNameLst>
                                      </p:cBhvr>
                                      <p:tavLst>
                                        <p:tav tm="0">
                                          <p:val>
                                            <p:fltVal val="0"/>
                                          </p:val>
                                        </p:tav>
                                        <p:tav tm="100000">
                                          <p:val>
                                            <p:strVal val="#ppt_w"/>
                                          </p:val>
                                        </p:tav>
                                      </p:tavLst>
                                    </p:anim>
                                    <p:anim calcmode="lin" valueType="num">
                                      <p:cBhvr>
                                        <p:cTn id="69" dur="1000" fill="hold"/>
                                        <p:tgtEl>
                                          <p:spTgt spid="90124"/>
                                        </p:tgtEl>
                                        <p:attrNameLst>
                                          <p:attrName>ppt_h</p:attrName>
                                        </p:attrNameLst>
                                      </p:cBhvr>
                                      <p:tavLst>
                                        <p:tav tm="0">
                                          <p:val>
                                            <p:fltVal val="0"/>
                                          </p:val>
                                        </p:tav>
                                        <p:tav tm="100000">
                                          <p:val>
                                            <p:strVal val="#ppt_h"/>
                                          </p:val>
                                        </p:tav>
                                      </p:tavLst>
                                    </p:anim>
                                    <p:anim calcmode="lin" valueType="num">
                                      <p:cBhvr>
                                        <p:cTn id="70" dur="1000" fill="hold"/>
                                        <p:tgtEl>
                                          <p:spTgt spid="90124"/>
                                        </p:tgtEl>
                                        <p:attrNameLst>
                                          <p:attrName>ppt_x</p:attrName>
                                        </p:attrNameLst>
                                      </p:cBhvr>
                                      <p:tavLst>
                                        <p:tav tm="0" fmla="#ppt_x+(cos(-2*pi*(1-$))*-#ppt_x-sin(-2*pi*(1-$))*(1-#ppt_y))*(1-$)">
                                          <p:val>
                                            <p:fltVal val="0"/>
                                          </p:val>
                                        </p:tav>
                                        <p:tav tm="100000">
                                          <p:val>
                                            <p:fltVal val="1"/>
                                          </p:val>
                                        </p:tav>
                                      </p:tavLst>
                                    </p:anim>
                                    <p:anim calcmode="lin" valueType="num">
                                      <p:cBhvr>
                                        <p:cTn id="71" dur="1000" fill="hold"/>
                                        <p:tgtEl>
                                          <p:spTgt spid="90124"/>
                                        </p:tgtEl>
                                        <p:attrNameLst>
                                          <p:attrName>ppt_y</p:attrName>
                                        </p:attrNameLst>
                                      </p:cBhvr>
                                      <p:tavLst>
                                        <p:tav tm="0" fmla="#ppt_y+(sin(-2*pi*(1-$))*-#ppt_x+cos(-2*pi*(1-$))*(1-#ppt_y))*(1-$)">
                                          <p:val>
                                            <p:fltVal val="0"/>
                                          </p:val>
                                        </p:tav>
                                        <p:tav tm="100000">
                                          <p:val>
                                            <p:fltVal val="1"/>
                                          </p:val>
                                        </p:tav>
                                      </p:tavLst>
                                    </p:anim>
                                  </p:childTnLst>
                                </p:cTn>
                              </p:par>
                            </p:childTnLst>
                          </p:cTn>
                        </p:par>
                        <p:par>
                          <p:cTn id="72" fill="hold">
                            <p:stCondLst>
                              <p:cond delay="9500"/>
                            </p:stCondLst>
                            <p:childTnLst>
                              <p:par>
                                <p:cTn id="73" presetID="15" presetClass="entr" presetSubtype="0" fill="hold" grpId="0" nodeType="afterEffect">
                                  <p:stCondLst>
                                    <p:cond delay="0"/>
                                  </p:stCondLst>
                                  <p:childTnLst>
                                    <p:set>
                                      <p:cBhvr>
                                        <p:cTn id="74" dur="1" fill="hold">
                                          <p:stCondLst>
                                            <p:cond delay="0"/>
                                          </p:stCondLst>
                                        </p:cTn>
                                        <p:tgtEl>
                                          <p:spTgt spid="90127"/>
                                        </p:tgtEl>
                                        <p:attrNameLst>
                                          <p:attrName>style.visibility</p:attrName>
                                        </p:attrNameLst>
                                      </p:cBhvr>
                                      <p:to>
                                        <p:strVal val="visible"/>
                                      </p:to>
                                    </p:set>
                                    <p:anim calcmode="lin" valueType="num">
                                      <p:cBhvr>
                                        <p:cTn id="75" dur="1000" fill="hold"/>
                                        <p:tgtEl>
                                          <p:spTgt spid="90127"/>
                                        </p:tgtEl>
                                        <p:attrNameLst>
                                          <p:attrName>ppt_w</p:attrName>
                                        </p:attrNameLst>
                                      </p:cBhvr>
                                      <p:tavLst>
                                        <p:tav tm="0">
                                          <p:val>
                                            <p:fltVal val="0"/>
                                          </p:val>
                                        </p:tav>
                                        <p:tav tm="100000">
                                          <p:val>
                                            <p:strVal val="#ppt_w"/>
                                          </p:val>
                                        </p:tav>
                                      </p:tavLst>
                                    </p:anim>
                                    <p:anim calcmode="lin" valueType="num">
                                      <p:cBhvr>
                                        <p:cTn id="76" dur="1000" fill="hold"/>
                                        <p:tgtEl>
                                          <p:spTgt spid="90127"/>
                                        </p:tgtEl>
                                        <p:attrNameLst>
                                          <p:attrName>ppt_h</p:attrName>
                                        </p:attrNameLst>
                                      </p:cBhvr>
                                      <p:tavLst>
                                        <p:tav tm="0">
                                          <p:val>
                                            <p:fltVal val="0"/>
                                          </p:val>
                                        </p:tav>
                                        <p:tav tm="100000">
                                          <p:val>
                                            <p:strVal val="#ppt_h"/>
                                          </p:val>
                                        </p:tav>
                                      </p:tavLst>
                                    </p:anim>
                                    <p:anim calcmode="lin" valueType="num">
                                      <p:cBhvr>
                                        <p:cTn id="77" dur="1000" fill="hold"/>
                                        <p:tgtEl>
                                          <p:spTgt spid="90127"/>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9012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1" grpId="0" autoUpdateAnimBg="0"/>
      <p:bldP spid="90125" grpId="0" autoUpdateAnimBg="0"/>
      <p:bldP spid="9012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838200" y="3581400"/>
            <a:ext cx="7848600" cy="641350"/>
          </a:xfrm>
          <a:prstGeom prst="rect">
            <a:avLst/>
          </a:prstGeom>
          <a:noFill/>
          <a:ln w="9525">
            <a:noFill/>
            <a:miter lim="800000"/>
            <a:headEnd/>
            <a:tailEnd/>
          </a:ln>
          <a:effectLst/>
        </p:spPr>
        <p:txBody>
          <a:bodyPr>
            <a:spAutoFit/>
          </a:bodyPr>
          <a:lstStyle/>
          <a:p>
            <a:pPr algn="l">
              <a:spcBef>
                <a:spcPct val="50000"/>
              </a:spcBef>
            </a:pPr>
            <a:r>
              <a:rPr lang="en-US" sz="3200"/>
              <a:t>One dollar is equal to 10 dimes</a:t>
            </a:r>
            <a:r>
              <a:rPr lang="en-US" sz="3600"/>
              <a:t>.</a:t>
            </a:r>
          </a:p>
        </p:txBody>
      </p:sp>
      <p:sp>
        <p:nvSpPr>
          <p:cNvPr id="91139" name="Rectangle 3"/>
          <p:cNvSpPr>
            <a:spLocks noChangeArrowheads="1"/>
          </p:cNvSpPr>
          <p:nvPr/>
        </p:nvSpPr>
        <p:spPr bwMode="auto">
          <a:xfrm>
            <a:off x="914400" y="2133600"/>
            <a:ext cx="7162800" cy="1260475"/>
          </a:xfrm>
          <a:prstGeom prst="rect">
            <a:avLst/>
          </a:prstGeom>
          <a:noFill/>
          <a:ln w="9525">
            <a:noFill/>
            <a:miter lim="800000"/>
            <a:headEnd/>
            <a:tailEnd/>
          </a:ln>
          <a:effectLst/>
        </p:spPr>
        <p:txBody>
          <a:bodyPr>
            <a:spAutoFit/>
          </a:bodyPr>
          <a:lstStyle/>
          <a:p>
            <a:pPr algn="l">
              <a:lnSpc>
                <a:spcPct val="120000"/>
              </a:lnSpc>
              <a:spcBef>
                <a:spcPct val="50000"/>
              </a:spcBef>
            </a:pPr>
            <a:r>
              <a:rPr lang="en-US" sz="3200"/>
              <a:t>It takes 10 dimes to make 1 dollar, so a dime is </a:t>
            </a:r>
            <a:r>
              <a:rPr lang="en-US" sz="3200" b="1">
                <a:solidFill>
                  <a:srgbClr val="FF0000"/>
                </a:solidFill>
              </a:rPr>
              <a:t>one-tenth</a:t>
            </a:r>
            <a:r>
              <a:rPr lang="en-US" sz="3200"/>
              <a:t> of a dollar.</a:t>
            </a:r>
          </a:p>
        </p:txBody>
      </p:sp>
      <p:pic>
        <p:nvPicPr>
          <p:cNvPr id="91140" name="Picture 4" descr="C:\My Documents\1_00.gif"/>
          <p:cNvPicPr>
            <a:picLocks noChangeAspect="1" noChangeArrowheads="1"/>
          </p:cNvPicPr>
          <p:nvPr/>
        </p:nvPicPr>
        <p:blipFill>
          <a:blip r:embed="rId2" cstate="print"/>
          <a:srcRect/>
          <a:stretch>
            <a:fillRect/>
          </a:stretch>
        </p:blipFill>
        <p:spPr bwMode="auto">
          <a:xfrm>
            <a:off x="2286000" y="609600"/>
            <a:ext cx="3733800" cy="1508125"/>
          </a:xfrm>
          <a:prstGeom prst="rect">
            <a:avLst/>
          </a:prstGeom>
          <a:noFill/>
        </p:spPr>
      </p:pic>
      <p:pic>
        <p:nvPicPr>
          <p:cNvPr id="91141" name="Picture 5" descr="C:\My Documents\10.bmp"/>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9600" y="4800600"/>
            <a:ext cx="714375" cy="714375"/>
          </a:xfrm>
          <a:prstGeom prst="rect">
            <a:avLst/>
          </a:prstGeom>
          <a:noFill/>
        </p:spPr>
      </p:pic>
      <p:pic>
        <p:nvPicPr>
          <p:cNvPr id="91142" name="Picture 6" descr="C:\My Documents\10.bmp"/>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19200" y="5638800"/>
            <a:ext cx="714375" cy="714375"/>
          </a:xfrm>
          <a:prstGeom prst="rect">
            <a:avLst/>
          </a:prstGeom>
          <a:noFill/>
        </p:spPr>
      </p:pic>
      <p:pic>
        <p:nvPicPr>
          <p:cNvPr id="91143" name="Picture 7" descr="C:\My Documents\10.bmp"/>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05000" y="4800600"/>
            <a:ext cx="714375" cy="714375"/>
          </a:xfrm>
          <a:prstGeom prst="rect">
            <a:avLst/>
          </a:prstGeom>
          <a:noFill/>
        </p:spPr>
      </p:pic>
      <p:pic>
        <p:nvPicPr>
          <p:cNvPr id="91144" name="Picture 8" descr="C:\My Documents\10.bmp"/>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14600" y="5638800"/>
            <a:ext cx="714375" cy="714375"/>
          </a:xfrm>
          <a:prstGeom prst="rect">
            <a:avLst/>
          </a:prstGeom>
          <a:noFill/>
        </p:spPr>
      </p:pic>
      <p:pic>
        <p:nvPicPr>
          <p:cNvPr id="91145" name="Picture 9" descr="C:\My Documents\10.bmp"/>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00400" y="4800600"/>
            <a:ext cx="714375" cy="714375"/>
          </a:xfrm>
          <a:prstGeom prst="rect">
            <a:avLst/>
          </a:prstGeom>
          <a:noFill/>
        </p:spPr>
      </p:pic>
      <p:pic>
        <p:nvPicPr>
          <p:cNvPr id="91146" name="Picture 10" descr="C:\My Documents\10.bmp"/>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86200" y="5638800"/>
            <a:ext cx="714375" cy="714375"/>
          </a:xfrm>
          <a:prstGeom prst="rect">
            <a:avLst/>
          </a:prstGeom>
          <a:noFill/>
        </p:spPr>
      </p:pic>
      <p:pic>
        <p:nvPicPr>
          <p:cNvPr id="91147" name="Picture 11" descr="C:\My Documents\10.bmp"/>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72000" y="4800600"/>
            <a:ext cx="714375" cy="714375"/>
          </a:xfrm>
          <a:prstGeom prst="rect">
            <a:avLst/>
          </a:prstGeom>
          <a:noFill/>
        </p:spPr>
      </p:pic>
      <p:pic>
        <p:nvPicPr>
          <p:cNvPr id="91148" name="Picture 12" descr="C:\My Documents\10.bmp"/>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57800" y="5638800"/>
            <a:ext cx="714375" cy="714375"/>
          </a:xfrm>
          <a:prstGeom prst="rect">
            <a:avLst/>
          </a:prstGeom>
          <a:noFill/>
        </p:spPr>
      </p:pic>
      <p:pic>
        <p:nvPicPr>
          <p:cNvPr id="91149" name="Picture 13" descr="C:\My Documents\10.bmp"/>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943600" y="4800600"/>
            <a:ext cx="714375" cy="714375"/>
          </a:xfrm>
          <a:prstGeom prst="rect">
            <a:avLst/>
          </a:prstGeom>
          <a:noFill/>
        </p:spPr>
      </p:pic>
      <p:pic>
        <p:nvPicPr>
          <p:cNvPr id="91150" name="Picture 14" descr="C:\My Documents\10.bmp"/>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629400" y="5638800"/>
            <a:ext cx="714375" cy="714375"/>
          </a:xfrm>
          <a:prstGeom prst="rect">
            <a:avLst/>
          </a:prstGeom>
          <a:noFill/>
        </p:spPr>
      </p:pic>
      <p:sp>
        <p:nvSpPr>
          <p:cNvPr id="91152" name="AutoShape 16" descr="Bouquet">
            <a:hlinkClick r:id="rId4" action="ppaction://hlinksldjump" highlightClick="1"/>
          </p:cNvPr>
          <p:cNvSpPr>
            <a:spLocks noChangeArrowheads="1"/>
          </p:cNvSpPr>
          <p:nvPr/>
        </p:nvSpPr>
        <p:spPr bwMode="auto">
          <a:xfrm>
            <a:off x="8305800" y="6172200"/>
            <a:ext cx="685800" cy="381000"/>
          </a:xfrm>
          <a:prstGeom prst="actionButtonForwardNext">
            <a:avLst/>
          </a:prstGeom>
          <a:blipFill dpi="0" rotWithShape="0">
            <a:blip r:embed="rId5" cstate="print"/>
            <a:srcRect/>
            <a:tile tx="0" ty="0" sx="100000" sy="100000" flip="none" algn="tl"/>
          </a:blipFill>
          <a:ln w="12700">
            <a:solidFill>
              <a:schemeClr val="tx1"/>
            </a:solidFill>
            <a:miter lim="800000"/>
            <a:headEnd/>
            <a:tailEnd/>
          </a:ln>
          <a:effectLst/>
        </p:spPr>
        <p:txBody>
          <a:bodyPr wrap="none" anchor="ctr"/>
          <a:lstStyle/>
          <a:p>
            <a:endParaRPr lang="en-US"/>
          </a:p>
        </p:txBody>
      </p:sp>
      <p:sp>
        <p:nvSpPr>
          <p:cNvPr id="91153" name="AutoShape 17" descr="Bouquet">
            <a:hlinkClick r:id="rId6"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5" cstate="print"/>
            <a:srcRect/>
            <a:tile tx="0" ty="0" sx="100000" sy="100000" flip="none" algn="tl"/>
          </a:blipFill>
          <a:ln w="12700">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1000"/>
                                  </p:stCondLst>
                                  <p:childTnLst>
                                    <p:set>
                                      <p:cBhvr>
                                        <p:cTn id="6" dur="1" fill="hold">
                                          <p:stCondLst>
                                            <p:cond delay="0"/>
                                          </p:stCondLst>
                                        </p:cTn>
                                        <p:tgtEl>
                                          <p:spTgt spid="91138"/>
                                        </p:tgtEl>
                                        <p:attrNameLst>
                                          <p:attrName>style.visibility</p:attrName>
                                        </p:attrNameLst>
                                      </p:cBhvr>
                                      <p:to>
                                        <p:strVal val="visible"/>
                                      </p:to>
                                    </p:set>
                                    <p:anim calcmode="lin" valueType="num">
                                      <p:cBhvr additive="base">
                                        <p:cTn id="7" dur="500" fill="hold"/>
                                        <p:tgtEl>
                                          <p:spTgt spid="91138"/>
                                        </p:tgtEl>
                                        <p:attrNameLst>
                                          <p:attrName>ppt_x</p:attrName>
                                        </p:attrNameLst>
                                      </p:cBhvr>
                                      <p:tavLst>
                                        <p:tav tm="0">
                                          <p:val>
                                            <p:strVal val="1+#ppt_w/2"/>
                                          </p:val>
                                        </p:tav>
                                        <p:tav tm="100000">
                                          <p:val>
                                            <p:strVal val="#ppt_x"/>
                                          </p:val>
                                        </p:tav>
                                      </p:tavLst>
                                    </p:anim>
                                    <p:anim calcmode="lin" valueType="num">
                                      <p:cBhvr additive="base">
                                        <p:cTn id="8" dur="500" fill="hold"/>
                                        <p:tgtEl>
                                          <p:spTgt spid="91138"/>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3" fill="hold" nodeType="afterEffect">
                                  <p:stCondLst>
                                    <p:cond delay="1000"/>
                                  </p:stCondLst>
                                  <p:childTnLst>
                                    <p:set>
                                      <p:cBhvr>
                                        <p:cTn id="11" dur="1" fill="hold">
                                          <p:stCondLst>
                                            <p:cond delay="0"/>
                                          </p:stCondLst>
                                        </p:cTn>
                                        <p:tgtEl>
                                          <p:spTgt spid="91140"/>
                                        </p:tgtEl>
                                        <p:attrNameLst>
                                          <p:attrName>style.visibility</p:attrName>
                                        </p:attrNameLst>
                                      </p:cBhvr>
                                      <p:to>
                                        <p:strVal val="visible"/>
                                      </p:to>
                                    </p:set>
                                    <p:anim calcmode="lin" valueType="num">
                                      <p:cBhvr additive="base">
                                        <p:cTn id="12" dur="500" fill="hold"/>
                                        <p:tgtEl>
                                          <p:spTgt spid="91140"/>
                                        </p:tgtEl>
                                        <p:attrNameLst>
                                          <p:attrName>ppt_x</p:attrName>
                                        </p:attrNameLst>
                                      </p:cBhvr>
                                      <p:tavLst>
                                        <p:tav tm="0">
                                          <p:val>
                                            <p:strVal val="1+#ppt_w/2"/>
                                          </p:val>
                                        </p:tav>
                                        <p:tav tm="100000">
                                          <p:val>
                                            <p:strVal val="#ppt_x"/>
                                          </p:val>
                                        </p:tav>
                                      </p:tavLst>
                                    </p:anim>
                                    <p:anim calcmode="lin" valueType="num">
                                      <p:cBhvr additive="base">
                                        <p:cTn id="13" dur="500" fill="hold"/>
                                        <p:tgtEl>
                                          <p:spTgt spid="91140"/>
                                        </p:tgtEl>
                                        <p:attrNameLst>
                                          <p:attrName>ppt_y</p:attrName>
                                        </p:attrNameLst>
                                      </p:cBhvr>
                                      <p:tavLst>
                                        <p:tav tm="0">
                                          <p:val>
                                            <p:strVal val="0-#ppt_h/2"/>
                                          </p:val>
                                        </p:tav>
                                        <p:tav tm="100000">
                                          <p:val>
                                            <p:strVal val="#ppt_y"/>
                                          </p:val>
                                        </p:tav>
                                      </p:tavLst>
                                    </p:anim>
                                  </p:childTnLst>
                                </p:cTn>
                              </p:par>
                            </p:childTnLst>
                          </p:cTn>
                        </p:par>
                        <p:par>
                          <p:cTn id="14" fill="hold">
                            <p:stCondLst>
                              <p:cond delay="3000"/>
                            </p:stCondLst>
                            <p:childTnLst>
                              <p:par>
                                <p:cTn id="15" presetID="2" presetClass="entr" presetSubtype="3" fill="hold" nodeType="afterEffect">
                                  <p:stCondLst>
                                    <p:cond delay="0"/>
                                  </p:stCondLst>
                                  <p:childTnLst>
                                    <p:set>
                                      <p:cBhvr>
                                        <p:cTn id="16" dur="1" fill="hold">
                                          <p:stCondLst>
                                            <p:cond delay="0"/>
                                          </p:stCondLst>
                                        </p:cTn>
                                        <p:tgtEl>
                                          <p:spTgt spid="91141"/>
                                        </p:tgtEl>
                                        <p:attrNameLst>
                                          <p:attrName>style.visibility</p:attrName>
                                        </p:attrNameLst>
                                      </p:cBhvr>
                                      <p:to>
                                        <p:strVal val="visible"/>
                                      </p:to>
                                    </p:set>
                                    <p:anim calcmode="lin" valueType="num">
                                      <p:cBhvr additive="base">
                                        <p:cTn id="17" dur="500" fill="hold"/>
                                        <p:tgtEl>
                                          <p:spTgt spid="91141"/>
                                        </p:tgtEl>
                                        <p:attrNameLst>
                                          <p:attrName>ppt_x</p:attrName>
                                        </p:attrNameLst>
                                      </p:cBhvr>
                                      <p:tavLst>
                                        <p:tav tm="0">
                                          <p:val>
                                            <p:strVal val="1+#ppt_w/2"/>
                                          </p:val>
                                        </p:tav>
                                        <p:tav tm="100000">
                                          <p:val>
                                            <p:strVal val="#ppt_x"/>
                                          </p:val>
                                        </p:tav>
                                      </p:tavLst>
                                    </p:anim>
                                    <p:anim calcmode="lin" valueType="num">
                                      <p:cBhvr additive="base">
                                        <p:cTn id="18" dur="500" fill="hold"/>
                                        <p:tgtEl>
                                          <p:spTgt spid="91141"/>
                                        </p:tgtEl>
                                        <p:attrNameLst>
                                          <p:attrName>ppt_y</p:attrName>
                                        </p:attrNameLst>
                                      </p:cBhvr>
                                      <p:tavLst>
                                        <p:tav tm="0">
                                          <p:val>
                                            <p:strVal val="0-#ppt_h/2"/>
                                          </p:val>
                                        </p:tav>
                                        <p:tav tm="100000">
                                          <p:val>
                                            <p:strVal val="#ppt_y"/>
                                          </p:val>
                                        </p:tav>
                                      </p:tavLst>
                                    </p:anim>
                                  </p:childTnLst>
                                </p:cTn>
                              </p:par>
                            </p:childTnLst>
                          </p:cTn>
                        </p:par>
                        <p:par>
                          <p:cTn id="19" fill="hold">
                            <p:stCondLst>
                              <p:cond delay="3500"/>
                            </p:stCondLst>
                            <p:childTnLst>
                              <p:par>
                                <p:cTn id="20" presetID="2" presetClass="entr" presetSubtype="3" fill="hold" nodeType="afterEffect">
                                  <p:stCondLst>
                                    <p:cond delay="0"/>
                                  </p:stCondLst>
                                  <p:childTnLst>
                                    <p:set>
                                      <p:cBhvr>
                                        <p:cTn id="21" dur="1" fill="hold">
                                          <p:stCondLst>
                                            <p:cond delay="0"/>
                                          </p:stCondLst>
                                        </p:cTn>
                                        <p:tgtEl>
                                          <p:spTgt spid="91142"/>
                                        </p:tgtEl>
                                        <p:attrNameLst>
                                          <p:attrName>style.visibility</p:attrName>
                                        </p:attrNameLst>
                                      </p:cBhvr>
                                      <p:to>
                                        <p:strVal val="visible"/>
                                      </p:to>
                                    </p:set>
                                    <p:anim calcmode="lin" valueType="num">
                                      <p:cBhvr additive="base">
                                        <p:cTn id="22" dur="500" fill="hold"/>
                                        <p:tgtEl>
                                          <p:spTgt spid="91142"/>
                                        </p:tgtEl>
                                        <p:attrNameLst>
                                          <p:attrName>ppt_x</p:attrName>
                                        </p:attrNameLst>
                                      </p:cBhvr>
                                      <p:tavLst>
                                        <p:tav tm="0">
                                          <p:val>
                                            <p:strVal val="1+#ppt_w/2"/>
                                          </p:val>
                                        </p:tav>
                                        <p:tav tm="100000">
                                          <p:val>
                                            <p:strVal val="#ppt_x"/>
                                          </p:val>
                                        </p:tav>
                                      </p:tavLst>
                                    </p:anim>
                                    <p:anim calcmode="lin" valueType="num">
                                      <p:cBhvr additive="base">
                                        <p:cTn id="23" dur="500" fill="hold"/>
                                        <p:tgtEl>
                                          <p:spTgt spid="91142"/>
                                        </p:tgtEl>
                                        <p:attrNameLst>
                                          <p:attrName>ppt_y</p:attrName>
                                        </p:attrNameLst>
                                      </p:cBhvr>
                                      <p:tavLst>
                                        <p:tav tm="0">
                                          <p:val>
                                            <p:strVal val="0-#ppt_h/2"/>
                                          </p:val>
                                        </p:tav>
                                        <p:tav tm="100000">
                                          <p:val>
                                            <p:strVal val="#ppt_y"/>
                                          </p:val>
                                        </p:tav>
                                      </p:tavLst>
                                    </p:anim>
                                  </p:childTnLst>
                                </p:cTn>
                              </p:par>
                            </p:childTnLst>
                          </p:cTn>
                        </p:par>
                        <p:par>
                          <p:cTn id="24" fill="hold">
                            <p:stCondLst>
                              <p:cond delay="4000"/>
                            </p:stCondLst>
                            <p:childTnLst>
                              <p:par>
                                <p:cTn id="25" presetID="2" presetClass="entr" presetSubtype="3" fill="hold" nodeType="afterEffect">
                                  <p:stCondLst>
                                    <p:cond delay="0"/>
                                  </p:stCondLst>
                                  <p:childTnLst>
                                    <p:set>
                                      <p:cBhvr>
                                        <p:cTn id="26" dur="1" fill="hold">
                                          <p:stCondLst>
                                            <p:cond delay="0"/>
                                          </p:stCondLst>
                                        </p:cTn>
                                        <p:tgtEl>
                                          <p:spTgt spid="91143"/>
                                        </p:tgtEl>
                                        <p:attrNameLst>
                                          <p:attrName>style.visibility</p:attrName>
                                        </p:attrNameLst>
                                      </p:cBhvr>
                                      <p:to>
                                        <p:strVal val="visible"/>
                                      </p:to>
                                    </p:set>
                                    <p:anim calcmode="lin" valueType="num">
                                      <p:cBhvr additive="base">
                                        <p:cTn id="27" dur="500" fill="hold"/>
                                        <p:tgtEl>
                                          <p:spTgt spid="91143"/>
                                        </p:tgtEl>
                                        <p:attrNameLst>
                                          <p:attrName>ppt_x</p:attrName>
                                        </p:attrNameLst>
                                      </p:cBhvr>
                                      <p:tavLst>
                                        <p:tav tm="0">
                                          <p:val>
                                            <p:strVal val="1+#ppt_w/2"/>
                                          </p:val>
                                        </p:tav>
                                        <p:tav tm="100000">
                                          <p:val>
                                            <p:strVal val="#ppt_x"/>
                                          </p:val>
                                        </p:tav>
                                      </p:tavLst>
                                    </p:anim>
                                    <p:anim calcmode="lin" valueType="num">
                                      <p:cBhvr additive="base">
                                        <p:cTn id="28" dur="500" fill="hold"/>
                                        <p:tgtEl>
                                          <p:spTgt spid="91143"/>
                                        </p:tgtEl>
                                        <p:attrNameLst>
                                          <p:attrName>ppt_y</p:attrName>
                                        </p:attrNameLst>
                                      </p:cBhvr>
                                      <p:tavLst>
                                        <p:tav tm="0">
                                          <p:val>
                                            <p:strVal val="0-#ppt_h/2"/>
                                          </p:val>
                                        </p:tav>
                                        <p:tav tm="100000">
                                          <p:val>
                                            <p:strVal val="#ppt_y"/>
                                          </p:val>
                                        </p:tav>
                                      </p:tavLst>
                                    </p:anim>
                                  </p:childTnLst>
                                </p:cTn>
                              </p:par>
                            </p:childTnLst>
                          </p:cTn>
                        </p:par>
                        <p:par>
                          <p:cTn id="29" fill="hold">
                            <p:stCondLst>
                              <p:cond delay="4500"/>
                            </p:stCondLst>
                            <p:childTnLst>
                              <p:par>
                                <p:cTn id="30" presetID="2" presetClass="entr" presetSubtype="3" fill="hold" nodeType="afterEffect">
                                  <p:stCondLst>
                                    <p:cond delay="0"/>
                                  </p:stCondLst>
                                  <p:childTnLst>
                                    <p:set>
                                      <p:cBhvr>
                                        <p:cTn id="31" dur="1" fill="hold">
                                          <p:stCondLst>
                                            <p:cond delay="0"/>
                                          </p:stCondLst>
                                        </p:cTn>
                                        <p:tgtEl>
                                          <p:spTgt spid="91144"/>
                                        </p:tgtEl>
                                        <p:attrNameLst>
                                          <p:attrName>style.visibility</p:attrName>
                                        </p:attrNameLst>
                                      </p:cBhvr>
                                      <p:to>
                                        <p:strVal val="visible"/>
                                      </p:to>
                                    </p:set>
                                    <p:anim calcmode="lin" valueType="num">
                                      <p:cBhvr additive="base">
                                        <p:cTn id="32" dur="500" fill="hold"/>
                                        <p:tgtEl>
                                          <p:spTgt spid="91144"/>
                                        </p:tgtEl>
                                        <p:attrNameLst>
                                          <p:attrName>ppt_x</p:attrName>
                                        </p:attrNameLst>
                                      </p:cBhvr>
                                      <p:tavLst>
                                        <p:tav tm="0">
                                          <p:val>
                                            <p:strVal val="1+#ppt_w/2"/>
                                          </p:val>
                                        </p:tav>
                                        <p:tav tm="100000">
                                          <p:val>
                                            <p:strVal val="#ppt_x"/>
                                          </p:val>
                                        </p:tav>
                                      </p:tavLst>
                                    </p:anim>
                                    <p:anim calcmode="lin" valueType="num">
                                      <p:cBhvr additive="base">
                                        <p:cTn id="33" dur="500" fill="hold"/>
                                        <p:tgtEl>
                                          <p:spTgt spid="91144"/>
                                        </p:tgtEl>
                                        <p:attrNameLst>
                                          <p:attrName>ppt_y</p:attrName>
                                        </p:attrNameLst>
                                      </p:cBhvr>
                                      <p:tavLst>
                                        <p:tav tm="0">
                                          <p:val>
                                            <p:strVal val="0-#ppt_h/2"/>
                                          </p:val>
                                        </p:tav>
                                        <p:tav tm="100000">
                                          <p:val>
                                            <p:strVal val="#ppt_y"/>
                                          </p:val>
                                        </p:tav>
                                      </p:tavLst>
                                    </p:anim>
                                  </p:childTnLst>
                                </p:cTn>
                              </p:par>
                            </p:childTnLst>
                          </p:cTn>
                        </p:par>
                        <p:par>
                          <p:cTn id="34" fill="hold">
                            <p:stCondLst>
                              <p:cond delay="5000"/>
                            </p:stCondLst>
                            <p:childTnLst>
                              <p:par>
                                <p:cTn id="35" presetID="2" presetClass="entr" presetSubtype="3" fill="hold" nodeType="afterEffect">
                                  <p:stCondLst>
                                    <p:cond delay="0"/>
                                  </p:stCondLst>
                                  <p:childTnLst>
                                    <p:set>
                                      <p:cBhvr>
                                        <p:cTn id="36" dur="1" fill="hold">
                                          <p:stCondLst>
                                            <p:cond delay="0"/>
                                          </p:stCondLst>
                                        </p:cTn>
                                        <p:tgtEl>
                                          <p:spTgt spid="91145"/>
                                        </p:tgtEl>
                                        <p:attrNameLst>
                                          <p:attrName>style.visibility</p:attrName>
                                        </p:attrNameLst>
                                      </p:cBhvr>
                                      <p:to>
                                        <p:strVal val="visible"/>
                                      </p:to>
                                    </p:set>
                                    <p:anim calcmode="lin" valueType="num">
                                      <p:cBhvr additive="base">
                                        <p:cTn id="37" dur="500" fill="hold"/>
                                        <p:tgtEl>
                                          <p:spTgt spid="91145"/>
                                        </p:tgtEl>
                                        <p:attrNameLst>
                                          <p:attrName>ppt_x</p:attrName>
                                        </p:attrNameLst>
                                      </p:cBhvr>
                                      <p:tavLst>
                                        <p:tav tm="0">
                                          <p:val>
                                            <p:strVal val="1+#ppt_w/2"/>
                                          </p:val>
                                        </p:tav>
                                        <p:tav tm="100000">
                                          <p:val>
                                            <p:strVal val="#ppt_x"/>
                                          </p:val>
                                        </p:tav>
                                      </p:tavLst>
                                    </p:anim>
                                    <p:anim calcmode="lin" valueType="num">
                                      <p:cBhvr additive="base">
                                        <p:cTn id="38" dur="500" fill="hold"/>
                                        <p:tgtEl>
                                          <p:spTgt spid="91145"/>
                                        </p:tgtEl>
                                        <p:attrNameLst>
                                          <p:attrName>ppt_y</p:attrName>
                                        </p:attrNameLst>
                                      </p:cBhvr>
                                      <p:tavLst>
                                        <p:tav tm="0">
                                          <p:val>
                                            <p:strVal val="0-#ppt_h/2"/>
                                          </p:val>
                                        </p:tav>
                                        <p:tav tm="100000">
                                          <p:val>
                                            <p:strVal val="#ppt_y"/>
                                          </p:val>
                                        </p:tav>
                                      </p:tavLst>
                                    </p:anim>
                                  </p:childTnLst>
                                </p:cTn>
                              </p:par>
                            </p:childTnLst>
                          </p:cTn>
                        </p:par>
                        <p:par>
                          <p:cTn id="39" fill="hold">
                            <p:stCondLst>
                              <p:cond delay="5500"/>
                            </p:stCondLst>
                            <p:childTnLst>
                              <p:par>
                                <p:cTn id="40" presetID="2" presetClass="entr" presetSubtype="3" fill="hold" nodeType="afterEffect">
                                  <p:stCondLst>
                                    <p:cond delay="0"/>
                                  </p:stCondLst>
                                  <p:childTnLst>
                                    <p:set>
                                      <p:cBhvr>
                                        <p:cTn id="41" dur="1" fill="hold">
                                          <p:stCondLst>
                                            <p:cond delay="0"/>
                                          </p:stCondLst>
                                        </p:cTn>
                                        <p:tgtEl>
                                          <p:spTgt spid="91146"/>
                                        </p:tgtEl>
                                        <p:attrNameLst>
                                          <p:attrName>style.visibility</p:attrName>
                                        </p:attrNameLst>
                                      </p:cBhvr>
                                      <p:to>
                                        <p:strVal val="visible"/>
                                      </p:to>
                                    </p:set>
                                    <p:anim calcmode="lin" valueType="num">
                                      <p:cBhvr additive="base">
                                        <p:cTn id="42" dur="500" fill="hold"/>
                                        <p:tgtEl>
                                          <p:spTgt spid="91146"/>
                                        </p:tgtEl>
                                        <p:attrNameLst>
                                          <p:attrName>ppt_x</p:attrName>
                                        </p:attrNameLst>
                                      </p:cBhvr>
                                      <p:tavLst>
                                        <p:tav tm="0">
                                          <p:val>
                                            <p:strVal val="1+#ppt_w/2"/>
                                          </p:val>
                                        </p:tav>
                                        <p:tav tm="100000">
                                          <p:val>
                                            <p:strVal val="#ppt_x"/>
                                          </p:val>
                                        </p:tav>
                                      </p:tavLst>
                                    </p:anim>
                                    <p:anim calcmode="lin" valueType="num">
                                      <p:cBhvr additive="base">
                                        <p:cTn id="43" dur="500" fill="hold"/>
                                        <p:tgtEl>
                                          <p:spTgt spid="91146"/>
                                        </p:tgtEl>
                                        <p:attrNameLst>
                                          <p:attrName>ppt_y</p:attrName>
                                        </p:attrNameLst>
                                      </p:cBhvr>
                                      <p:tavLst>
                                        <p:tav tm="0">
                                          <p:val>
                                            <p:strVal val="0-#ppt_h/2"/>
                                          </p:val>
                                        </p:tav>
                                        <p:tav tm="100000">
                                          <p:val>
                                            <p:strVal val="#ppt_y"/>
                                          </p:val>
                                        </p:tav>
                                      </p:tavLst>
                                    </p:anim>
                                  </p:childTnLst>
                                </p:cTn>
                              </p:par>
                            </p:childTnLst>
                          </p:cTn>
                        </p:par>
                        <p:par>
                          <p:cTn id="44" fill="hold">
                            <p:stCondLst>
                              <p:cond delay="6000"/>
                            </p:stCondLst>
                            <p:childTnLst>
                              <p:par>
                                <p:cTn id="45" presetID="2" presetClass="entr" presetSubtype="3" fill="hold" nodeType="afterEffect">
                                  <p:stCondLst>
                                    <p:cond delay="0"/>
                                  </p:stCondLst>
                                  <p:childTnLst>
                                    <p:set>
                                      <p:cBhvr>
                                        <p:cTn id="46" dur="1" fill="hold">
                                          <p:stCondLst>
                                            <p:cond delay="0"/>
                                          </p:stCondLst>
                                        </p:cTn>
                                        <p:tgtEl>
                                          <p:spTgt spid="91147"/>
                                        </p:tgtEl>
                                        <p:attrNameLst>
                                          <p:attrName>style.visibility</p:attrName>
                                        </p:attrNameLst>
                                      </p:cBhvr>
                                      <p:to>
                                        <p:strVal val="visible"/>
                                      </p:to>
                                    </p:set>
                                    <p:anim calcmode="lin" valueType="num">
                                      <p:cBhvr additive="base">
                                        <p:cTn id="47" dur="500" fill="hold"/>
                                        <p:tgtEl>
                                          <p:spTgt spid="91147"/>
                                        </p:tgtEl>
                                        <p:attrNameLst>
                                          <p:attrName>ppt_x</p:attrName>
                                        </p:attrNameLst>
                                      </p:cBhvr>
                                      <p:tavLst>
                                        <p:tav tm="0">
                                          <p:val>
                                            <p:strVal val="1+#ppt_w/2"/>
                                          </p:val>
                                        </p:tav>
                                        <p:tav tm="100000">
                                          <p:val>
                                            <p:strVal val="#ppt_x"/>
                                          </p:val>
                                        </p:tav>
                                      </p:tavLst>
                                    </p:anim>
                                    <p:anim calcmode="lin" valueType="num">
                                      <p:cBhvr additive="base">
                                        <p:cTn id="48" dur="500" fill="hold"/>
                                        <p:tgtEl>
                                          <p:spTgt spid="91147"/>
                                        </p:tgtEl>
                                        <p:attrNameLst>
                                          <p:attrName>ppt_y</p:attrName>
                                        </p:attrNameLst>
                                      </p:cBhvr>
                                      <p:tavLst>
                                        <p:tav tm="0">
                                          <p:val>
                                            <p:strVal val="0-#ppt_h/2"/>
                                          </p:val>
                                        </p:tav>
                                        <p:tav tm="100000">
                                          <p:val>
                                            <p:strVal val="#ppt_y"/>
                                          </p:val>
                                        </p:tav>
                                      </p:tavLst>
                                    </p:anim>
                                  </p:childTnLst>
                                </p:cTn>
                              </p:par>
                            </p:childTnLst>
                          </p:cTn>
                        </p:par>
                        <p:par>
                          <p:cTn id="49" fill="hold">
                            <p:stCondLst>
                              <p:cond delay="6500"/>
                            </p:stCondLst>
                            <p:childTnLst>
                              <p:par>
                                <p:cTn id="50" presetID="2" presetClass="entr" presetSubtype="3" fill="hold" nodeType="afterEffect">
                                  <p:stCondLst>
                                    <p:cond delay="0"/>
                                  </p:stCondLst>
                                  <p:childTnLst>
                                    <p:set>
                                      <p:cBhvr>
                                        <p:cTn id="51" dur="1" fill="hold">
                                          <p:stCondLst>
                                            <p:cond delay="0"/>
                                          </p:stCondLst>
                                        </p:cTn>
                                        <p:tgtEl>
                                          <p:spTgt spid="91148"/>
                                        </p:tgtEl>
                                        <p:attrNameLst>
                                          <p:attrName>style.visibility</p:attrName>
                                        </p:attrNameLst>
                                      </p:cBhvr>
                                      <p:to>
                                        <p:strVal val="visible"/>
                                      </p:to>
                                    </p:set>
                                    <p:anim calcmode="lin" valueType="num">
                                      <p:cBhvr additive="base">
                                        <p:cTn id="52" dur="500" fill="hold"/>
                                        <p:tgtEl>
                                          <p:spTgt spid="91148"/>
                                        </p:tgtEl>
                                        <p:attrNameLst>
                                          <p:attrName>ppt_x</p:attrName>
                                        </p:attrNameLst>
                                      </p:cBhvr>
                                      <p:tavLst>
                                        <p:tav tm="0">
                                          <p:val>
                                            <p:strVal val="1+#ppt_w/2"/>
                                          </p:val>
                                        </p:tav>
                                        <p:tav tm="100000">
                                          <p:val>
                                            <p:strVal val="#ppt_x"/>
                                          </p:val>
                                        </p:tav>
                                      </p:tavLst>
                                    </p:anim>
                                    <p:anim calcmode="lin" valueType="num">
                                      <p:cBhvr additive="base">
                                        <p:cTn id="53" dur="500" fill="hold"/>
                                        <p:tgtEl>
                                          <p:spTgt spid="91148"/>
                                        </p:tgtEl>
                                        <p:attrNameLst>
                                          <p:attrName>ppt_y</p:attrName>
                                        </p:attrNameLst>
                                      </p:cBhvr>
                                      <p:tavLst>
                                        <p:tav tm="0">
                                          <p:val>
                                            <p:strVal val="0-#ppt_h/2"/>
                                          </p:val>
                                        </p:tav>
                                        <p:tav tm="100000">
                                          <p:val>
                                            <p:strVal val="#ppt_y"/>
                                          </p:val>
                                        </p:tav>
                                      </p:tavLst>
                                    </p:anim>
                                  </p:childTnLst>
                                </p:cTn>
                              </p:par>
                            </p:childTnLst>
                          </p:cTn>
                        </p:par>
                        <p:par>
                          <p:cTn id="54" fill="hold">
                            <p:stCondLst>
                              <p:cond delay="7000"/>
                            </p:stCondLst>
                            <p:childTnLst>
                              <p:par>
                                <p:cTn id="55" presetID="2" presetClass="entr" presetSubtype="3" fill="hold" nodeType="afterEffect">
                                  <p:stCondLst>
                                    <p:cond delay="0"/>
                                  </p:stCondLst>
                                  <p:childTnLst>
                                    <p:set>
                                      <p:cBhvr>
                                        <p:cTn id="56" dur="1" fill="hold">
                                          <p:stCondLst>
                                            <p:cond delay="0"/>
                                          </p:stCondLst>
                                        </p:cTn>
                                        <p:tgtEl>
                                          <p:spTgt spid="91149"/>
                                        </p:tgtEl>
                                        <p:attrNameLst>
                                          <p:attrName>style.visibility</p:attrName>
                                        </p:attrNameLst>
                                      </p:cBhvr>
                                      <p:to>
                                        <p:strVal val="visible"/>
                                      </p:to>
                                    </p:set>
                                    <p:anim calcmode="lin" valueType="num">
                                      <p:cBhvr additive="base">
                                        <p:cTn id="57" dur="500" fill="hold"/>
                                        <p:tgtEl>
                                          <p:spTgt spid="91149"/>
                                        </p:tgtEl>
                                        <p:attrNameLst>
                                          <p:attrName>ppt_x</p:attrName>
                                        </p:attrNameLst>
                                      </p:cBhvr>
                                      <p:tavLst>
                                        <p:tav tm="0">
                                          <p:val>
                                            <p:strVal val="1+#ppt_w/2"/>
                                          </p:val>
                                        </p:tav>
                                        <p:tav tm="100000">
                                          <p:val>
                                            <p:strVal val="#ppt_x"/>
                                          </p:val>
                                        </p:tav>
                                      </p:tavLst>
                                    </p:anim>
                                    <p:anim calcmode="lin" valueType="num">
                                      <p:cBhvr additive="base">
                                        <p:cTn id="58" dur="500" fill="hold"/>
                                        <p:tgtEl>
                                          <p:spTgt spid="91149"/>
                                        </p:tgtEl>
                                        <p:attrNameLst>
                                          <p:attrName>ppt_y</p:attrName>
                                        </p:attrNameLst>
                                      </p:cBhvr>
                                      <p:tavLst>
                                        <p:tav tm="0">
                                          <p:val>
                                            <p:strVal val="0-#ppt_h/2"/>
                                          </p:val>
                                        </p:tav>
                                        <p:tav tm="100000">
                                          <p:val>
                                            <p:strVal val="#ppt_y"/>
                                          </p:val>
                                        </p:tav>
                                      </p:tavLst>
                                    </p:anim>
                                  </p:childTnLst>
                                </p:cTn>
                              </p:par>
                            </p:childTnLst>
                          </p:cTn>
                        </p:par>
                        <p:par>
                          <p:cTn id="59" fill="hold">
                            <p:stCondLst>
                              <p:cond delay="7500"/>
                            </p:stCondLst>
                            <p:childTnLst>
                              <p:par>
                                <p:cTn id="60" presetID="2" presetClass="entr" presetSubtype="3" fill="hold" nodeType="afterEffect">
                                  <p:stCondLst>
                                    <p:cond delay="0"/>
                                  </p:stCondLst>
                                  <p:childTnLst>
                                    <p:set>
                                      <p:cBhvr>
                                        <p:cTn id="61" dur="1" fill="hold">
                                          <p:stCondLst>
                                            <p:cond delay="0"/>
                                          </p:stCondLst>
                                        </p:cTn>
                                        <p:tgtEl>
                                          <p:spTgt spid="91150"/>
                                        </p:tgtEl>
                                        <p:attrNameLst>
                                          <p:attrName>style.visibility</p:attrName>
                                        </p:attrNameLst>
                                      </p:cBhvr>
                                      <p:to>
                                        <p:strVal val="visible"/>
                                      </p:to>
                                    </p:set>
                                    <p:anim calcmode="lin" valueType="num">
                                      <p:cBhvr additive="base">
                                        <p:cTn id="62" dur="500" fill="hold"/>
                                        <p:tgtEl>
                                          <p:spTgt spid="91150"/>
                                        </p:tgtEl>
                                        <p:attrNameLst>
                                          <p:attrName>ppt_x</p:attrName>
                                        </p:attrNameLst>
                                      </p:cBhvr>
                                      <p:tavLst>
                                        <p:tav tm="0">
                                          <p:val>
                                            <p:strVal val="1+#ppt_w/2"/>
                                          </p:val>
                                        </p:tav>
                                        <p:tav tm="100000">
                                          <p:val>
                                            <p:strVal val="#ppt_x"/>
                                          </p:val>
                                        </p:tav>
                                      </p:tavLst>
                                    </p:anim>
                                    <p:anim calcmode="lin" valueType="num">
                                      <p:cBhvr additive="base">
                                        <p:cTn id="63" dur="500" fill="hold"/>
                                        <p:tgtEl>
                                          <p:spTgt spid="91150"/>
                                        </p:tgtEl>
                                        <p:attrNameLst>
                                          <p:attrName>ppt_y</p:attrName>
                                        </p:attrNameLst>
                                      </p:cBhvr>
                                      <p:tavLst>
                                        <p:tav tm="0">
                                          <p:val>
                                            <p:strVal val="0-#ppt_h/2"/>
                                          </p:val>
                                        </p:tav>
                                        <p:tav tm="100000">
                                          <p:val>
                                            <p:strVal val="#ppt_y"/>
                                          </p:val>
                                        </p:tav>
                                      </p:tavLst>
                                    </p:anim>
                                  </p:childTnLst>
                                </p:cTn>
                              </p:par>
                            </p:childTnLst>
                          </p:cTn>
                        </p:par>
                        <p:par>
                          <p:cTn id="64" fill="hold">
                            <p:stCondLst>
                              <p:cond delay="8000"/>
                            </p:stCondLst>
                            <p:childTnLst>
                              <p:par>
                                <p:cTn id="65" presetID="2" presetClass="entr" presetSubtype="3" fill="hold" grpId="0" nodeType="afterEffect">
                                  <p:stCondLst>
                                    <p:cond delay="0"/>
                                  </p:stCondLst>
                                  <p:childTnLst>
                                    <p:set>
                                      <p:cBhvr>
                                        <p:cTn id="66" dur="1" fill="hold">
                                          <p:stCondLst>
                                            <p:cond delay="0"/>
                                          </p:stCondLst>
                                        </p:cTn>
                                        <p:tgtEl>
                                          <p:spTgt spid="91139"/>
                                        </p:tgtEl>
                                        <p:attrNameLst>
                                          <p:attrName>style.visibility</p:attrName>
                                        </p:attrNameLst>
                                      </p:cBhvr>
                                      <p:to>
                                        <p:strVal val="visible"/>
                                      </p:to>
                                    </p:set>
                                    <p:anim calcmode="lin" valueType="num">
                                      <p:cBhvr additive="base">
                                        <p:cTn id="67" dur="500" fill="hold"/>
                                        <p:tgtEl>
                                          <p:spTgt spid="91139"/>
                                        </p:tgtEl>
                                        <p:attrNameLst>
                                          <p:attrName>ppt_x</p:attrName>
                                        </p:attrNameLst>
                                      </p:cBhvr>
                                      <p:tavLst>
                                        <p:tav tm="0">
                                          <p:val>
                                            <p:strVal val="1+#ppt_w/2"/>
                                          </p:val>
                                        </p:tav>
                                        <p:tav tm="100000">
                                          <p:val>
                                            <p:strVal val="#ppt_x"/>
                                          </p:val>
                                        </p:tav>
                                      </p:tavLst>
                                    </p:anim>
                                    <p:anim calcmode="lin" valueType="num">
                                      <p:cBhvr additive="base">
                                        <p:cTn id="68" dur="500" fill="hold"/>
                                        <p:tgtEl>
                                          <p:spTgt spid="911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autoUpdateAnimBg="0"/>
      <p:bldP spid="91139"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1371600" y="3429000"/>
            <a:ext cx="7010400" cy="641350"/>
          </a:xfrm>
          <a:prstGeom prst="rect">
            <a:avLst/>
          </a:prstGeom>
          <a:noFill/>
          <a:ln w="9525">
            <a:noFill/>
            <a:miter lim="800000"/>
            <a:headEnd/>
            <a:tailEnd/>
          </a:ln>
          <a:effectLst/>
        </p:spPr>
        <p:txBody>
          <a:bodyPr>
            <a:spAutoFit/>
          </a:bodyPr>
          <a:lstStyle/>
          <a:p>
            <a:pPr algn="l">
              <a:spcBef>
                <a:spcPct val="50000"/>
              </a:spcBef>
            </a:pPr>
            <a:endParaRPr lang="en-US" sz="3600"/>
          </a:p>
        </p:txBody>
      </p:sp>
      <p:sp>
        <p:nvSpPr>
          <p:cNvPr id="92163" name="Rectangle 3"/>
          <p:cNvSpPr>
            <a:spLocks noChangeArrowheads="1"/>
          </p:cNvSpPr>
          <p:nvPr/>
        </p:nvSpPr>
        <p:spPr bwMode="auto">
          <a:xfrm>
            <a:off x="914400" y="3505200"/>
            <a:ext cx="6931025" cy="641350"/>
          </a:xfrm>
          <a:prstGeom prst="rect">
            <a:avLst/>
          </a:prstGeom>
          <a:noFill/>
          <a:ln w="9525">
            <a:noFill/>
            <a:miter lim="800000"/>
            <a:headEnd/>
            <a:tailEnd/>
          </a:ln>
          <a:effectLst/>
        </p:spPr>
        <p:txBody>
          <a:bodyPr wrap="none">
            <a:spAutoFit/>
          </a:bodyPr>
          <a:lstStyle/>
          <a:p>
            <a:pPr algn="l"/>
            <a:r>
              <a:rPr lang="en-US" sz="3600"/>
              <a:t>One dime is equal to 10 pennies.</a:t>
            </a:r>
            <a:endParaRPr lang="en-US" sz="1400"/>
          </a:p>
        </p:txBody>
      </p:sp>
      <p:sp>
        <p:nvSpPr>
          <p:cNvPr id="92164" name="Text Box 4"/>
          <p:cNvSpPr txBox="1">
            <a:spLocks noChangeArrowheads="1"/>
          </p:cNvSpPr>
          <p:nvPr/>
        </p:nvSpPr>
        <p:spPr bwMode="auto">
          <a:xfrm>
            <a:off x="4800600" y="838200"/>
            <a:ext cx="3352800" cy="1917700"/>
          </a:xfrm>
          <a:prstGeom prst="rect">
            <a:avLst/>
          </a:prstGeom>
          <a:noFill/>
          <a:ln w="9525">
            <a:noFill/>
            <a:miter lim="800000"/>
            <a:headEnd/>
            <a:tailEnd/>
          </a:ln>
          <a:effectLst/>
        </p:spPr>
        <p:txBody>
          <a:bodyPr>
            <a:spAutoFit/>
          </a:bodyPr>
          <a:lstStyle/>
          <a:p>
            <a:pPr algn="l">
              <a:spcBef>
                <a:spcPct val="50000"/>
              </a:spcBef>
            </a:pPr>
            <a:r>
              <a:rPr lang="en-US"/>
              <a:t>It takes 100 pennies to make a dollar, so each penny is equal to </a:t>
            </a:r>
            <a:r>
              <a:rPr lang="en-US" b="1"/>
              <a:t>one-hundredth</a:t>
            </a:r>
            <a:r>
              <a:rPr lang="en-US"/>
              <a:t> of a dollar</a:t>
            </a:r>
            <a:r>
              <a:rPr lang="en-US" sz="1600"/>
              <a:t>.</a:t>
            </a:r>
          </a:p>
        </p:txBody>
      </p:sp>
      <p:pic>
        <p:nvPicPr>
          <p:cNvPr id="92165" name="Picture 5" descr="C:\My Documents\10.bmp"/>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43000" y="533400"/>
            <a:ext cx="2667000" cy="2667000"/>
          </a:xfrm>
          <a:prstGeom prst="rect">
            <a:avLst/>
          </a:prstGeom>
          <a:noFill/>
        </p:spPr>
      </p:pic>
      <p:pic>
        <p:nvPicPr>
          <p:cNvPr id="92166" name="Picture 6" descr="C:\My Documents\01.bmp"/>
          <p:cNvPicPr>
            <a:picLocks noChangeAspect="1" noChangeArrowheads="1"/>
          </p:cNvPicPr>
          <p:nvPr/>
        </p:nvPicPr>
        <p:blipFill>
          <a:blip r:embed="rId3" cstate="print">
            <a:clrChange>
              <a:clrFrom>
                <a:srgbClr val="FCFCFC"/>
              </a:clrFrom>
              <a:clrTo>
                <a:srgbClr val="FCFCFC">
                  <a:alpha val="0"/>
                </a:srgbClr>
              </a:clrTo>
            </a:clrChange>
          </a:blip>
          <a:srcRect/>
          <a:stretch>
            <a:fillRect/>
          </a:stretch>
        </p:blipFill>
        <p:spPr bwMode="auto">
          <a:xfrm>
            <a:off x="1905000" y="4724400"/>
            <a:ext cx="714375" cy="714375"/>
          </a:xfrm>
          <a:prstGeom prst="rect">
            <a:avLst/>
          </a:prstGeom>
          <a:noFill/>
        </p:spPr>
      </p:pic>
      <p:pic>
        <p:nvPicPr>
          <p:cNvPr id="92167" name="Picture 7" descr="C:\My Documents\01.bmp"/>
          <p:cNvPicPr>
            <a:picLocks noChangeAspect="1" noChangeArrowheads="1"/>
          </p:cNvPicPr>
          <p:nvPr/>
        </p:nvPicPr>
        <p:blipFill>
          <a:blip r:embed="rId3" cstate="print">
            <a:clrChange>
              <a:clrFrom>
                <a:srgbClr val="FCFCFC"/>
              </a:clrFrom>
              <a:clrTo>
                <a:srgbClr val="FCFCFC">
                  <a:alpha val="0"/>
                </a:srgbClr>
              </a:clrTo>
            </a:clrChange>
          </a:blip>
          <a:srcRect/>
          <a:stretch>
            <a:fillRect/>
          </a:stretch>
        </p:blipFill>
        <p:spPr bwMode="auto">
          <a:xfrm>
            <a:off x="1219200" y="5486400"/>
            <a:ext cx="714375" cy="714375"/>
          </a:xfrm>
          <a:prstGeom prst="rect">
            <a:avLst/>
          </a:prstGeom>
          <a:noFill/>
        </p:spPr>
      </p:pic>
      <p:pic>
        <p:nvPicPr>
          <p:cNvPr id="92168" name="Picture 8" descr="C:\My Documents\01.bmp"/>
          <p:cNvPicPr>
            <a:picLocks noChangeAspect="1" noChangeArrowheads="1"/>
          </p:cNvPicPr>
          <p:nvPr/>
        </p:nvPicPr>
        <p:blipFill>
          <a:blip r:embed="rId3" cstate="print">
            <a:clrChange>
              <a:clrFrom>
                <a:srgbClr val="FCFCFC"/>
              </a:clrFrom>
              <a:clrTo>
                <a:srgbClr val="FCFCFC">
                  <a:alpha val="0"/>
                </a:srgbClr>
              </a:clrTo>
            </a:clrChange>
          </a:blip>
          <a:srcRect/>
          <a:stretch>
            <a:fillRect/>
          </a:stretch>
        </p:blipFill>
        <p:spPr bwMode="auto">
          <a:xfrm>
            <a:off x="3200400" y="4724400"/>
            <a:ext cx="714375" cy="714375"/>
          </a:xfrm>
          <a:prstGeom prst="rect">
            <a:avLst/>
          </a:prstGeom>
          <a:noFill/>
        </p:spPr>
      </p:pic>
      <p:pic>
        <p:nvPicPr>
          <p:cNvPr id="92169" name="Picture 9" descr="C:\My Documents\01.bmp"/>
          <p:cNvPicPr>
            <a:picLocks noChangeAspect="1" noChangeArrowheads="1"/>
          </p:cNvPicPr>
          <p:nvPr/>
        </p:nvPicPr>
        <p:blipFill>
          <a:blip r:embed="rId3" cstate="print">
            <a:clrChange>
              <a:clrFrom>
                <a:srgbClr val="FCFCFC"/>
              </a:clrFrom>
              <a:clrTo>
                <a:srgbClr val="FCFCFC">
                  <a:alpha val="0"/>
                </a:srgbClr>
              </a:clrTo>
            </a:clrChange>
          </a:blip>
          <a:srcRect/>
          <a:stretch>
            <a:fillRect/>
          </a:stretch>
        </p:blipFill>
        <p:spPr bwMode="auto">
          <a:xfrm>
            <a:off x="2590800" y="5562600"/>
            <a:ext cx="714375" cy="714375"/>
          </a:xfrm>
          <a:prstGeom prst="rect">
            <a:avLst/>
          </a:prstGeom>
          <a:noFill/>
        </p:spPr>
      </p:pic>
      <p:pic>
        <p:nvPicPr>
          <p:cNvPr id="92170" name="Picture 10" descr="C:\My Documents\01.bmp"/>
          <p:cNvPicPr>
            <a:picLocks noChangeAspect="1" noChangeArrowheads="1"/>
          </p:cNvPicPr>
          <p:nvPr/>
        </p:nvPicPr>
        <p:blipFill>
          <a:blip r:embed="rId3" cstate="print">
            <a:clrChange>
              <a:clrFrom>
                <a:srgbClr val="FCFCFC"/>
              </a:clrFrom>
              <a:clrTo>
                <a:srgbClr val="FCFCFC">
                  <a:alpha val="0"/>
                </a:srgbClr>
              </a:clrTo>
            </a:clrChange>
          </a:blip>
          <a:srcRect/>
          <a:stretch>
            <a:fillRect/>
          </a:stretch>
        </p:blipFill>
        <p:spPr bwMode="auto">
          <a:xfrm>
            <a:off x="3886200" y="5562600"/>
            <a:ext cx="714375" cy="714375"/>
          </a:xfrm>
          <a:prstGeom prst="rect">
            <a:avLst/>
          </a:prstGeom>
          <a:noFill/>
        </p:spPr>
      </p:pic>
      <p:pic>
        <p:nvPicPr>
          <p:cNvPr id="92171" name="Picture 11" descr="C:\My Documents\01.bmp"/>
          <p:cNvPicPr>
            <a:picLocks noChangeAspect="1" noChangeArrowheads="1"/>
          </p:cNvPicPr>
          <p:nvPr/>
        </p:nvPicPr>
        <p:blipFill>
          <a:blip r:embed="rId3" cstate="print">
            <a:clrChange>
              <a:clrFrom>
                <a:srgbClr val="FCFCFC"/>
              </a:clrFrom>
              <a:clrTo>
                <a:srgbClr val="FCFCFC">
                  <a:alpha val="0"/>
                </a:srgbClr>
              </a:clrTo>
            </a:clrChange>
          </a:blip>
          <a:srcRect/>
          <a:stretch>
            <a:fillRect/>
          </a:stretch>
        </p:blipFill>
        <p:spPr bwMode="auto">
          <a:xfrm>
            <a:off x="7467600" y="4724400"/>
            <a:ext cx="714375" cy="714375"/>
          </a:xfrm>
          <a:prstGeom prst="rect">
            <a:avLst/>
          </a:prstGeom>
          <a:noFill/>
        </p:spPr>
      </p:pic>
      <p:pic>
        <p:nvPicPr>
          <p:cNvPr id="92172" name="Picture 12" descr="C:\My Documents\01.bmp"/>
          <p:cNvPicPr>
            <a:picLocks noChangeAspect="1" noChangeArrowheads="1"/>
          </p:cNvPicPr>
          <p:nvPr/>
        </p:nvPicPr>
        <p:blipFill>
          <a:blip r:embed="rId3" cstate="print">
            <a:clrChange>
              <a:clrFrom>
                <a:srgbClr val="FCFCFC"/>
              </a:clrFrom>
              <a:clrTo>
                <a:srgbClr val="FCFCFC">
                  <a:alpha val="0"/>
                </a:srgbClr>
              </a:clrTo>
            </a:clrChange>
          </a:blip>
          <a:srcRect/>
          <a:stretch>
            <a:fillRect/>
          </a:stretch>
        </p:blipFill>
        <p:spPr bwMode="auto">
          <a:xfrm>
            <a:off x="5334000" y="5562600"/>
            <a:ext cx="714375" cy="714375"/>
          </a:xfrm>
          <a:prstGeom prst="rect">
            <a:avLst/>
          </a:prstGeom>
          <a:noFill/>
        </p:spPr>
      </p:pic>
      <p:pic>
        <p:nvPicPr>
          <p:cNvPr id="92173" name="Picture 13" descr="C:\My Documents\01.bmp"/>
          <p:cNvPicPr>
            <a:picLocks noChangeAspect="1" noChangeArrowheads="1"/>
          </p:cNvPicPr>
          <p:nvPr/>
        </p:nvPicPr>
        <p:blipFill>
          <a:blip r:embed="rId3" cstate="print">
            <a:clrChange>
              <a:clrFrom>
                <a:srgbClr val="FCFCFC"/>
              </a:clrFrom>
              <a:clrTo>
                <a:srgbClr val="FCFCFC">
                  <a:alpha val="0"/>
                </a:srgbClr>
              </a:clrTo>
            </a:clrChange>
          </a:blip>
          <a:srcRect/>
          <a:stretch>
            <a:fillRect/>
          </a:stretch>
        </p:blipFill>
        <p:spPr bwMode="auto">
          <a:xfrm>
            <a:off x="6705600" y="5562600"/>
            <a:ext cx="714375" cy="714375"/>
          </a:xfrm>
          <a:prstGeom prst="rect">
            <a:avLst/>
          </a:prstGeom>
          <a:noFill/>
        </p:spPr>
      </p:pic>
      <p:pic>
        <p:nvPicPr>
          <p:cNvPr id="92174" name="Picture 14" descr="C:\My Documents\01.bmp"/>
          <p:cNvPicPr>
            <a:picLocks noChangeAspect="1" noChangeArrowheads="1"/>
          </p:cNvPicPr>
          <p:nvPr/>
        </p:nvPicPr>
        <p:blipFill>
          <a:blip r:embed="rId3" cstate="print">
            <a:clrChange>
              <a:clrFrom>
                <a:srgbClr val="FCFCFC"/>
              </a:clrFrom>
              <a:clrTo>
                <a:srgbClr val="FCFCFC">
                  <a:alpha val="0"/>
                </a:srgbClr>
              </a:clrTo>
            </a:clrChange>
          </a:blip>
          <a:srcRect/>
          <a:stretch>
            <a:fillRect/>
          </a:stretch>
        </p:blipFill>
        <p:spPr bwMode="auto">
          <a:xfrm>
            <a:off x="6019800" y="4724400"/>
            <a:ext cx="714375" cy="714375"/>
          </a:xfrm>
          <a:prstGeom prst="rect">
            <a:avLst/>
          </a:prstGeom>
          <a:noFill/>
        </p:spPr>
      </p:pic>
      <p:pic>
        <p:nvPicPr>
          <p:cNvPr id="92175" name="Picture 15" descr="C:\My Documents\01.bmp"/>
          <p:cNvPicPr>
            <a:picLocks noChangeAspect="1" noChangeArrowheads="1"/>
          </p:cNvPicPr>
          <p:nvPr/>
        </p:nvPicPr>
        <p:blipFill>
          <a:blip r:embed="rId3" cstate="print">
            <a:clrChange>
              <a:clrFrom>
                <a:srgbClr val="FCFCFC"/>
              </a:clrFrom>
              <a:clrTo>
                <a:srgbClr val="FCFCFC">
                  <a:alpha val="0"/>
                </a:srgbClr>
              </a:clrTo>
            </a:clrChange>
          </a:blip>
          <a:srcRect/>
          <a:stretch>
            <a:fillRect/>
          </a:stretch>
        </p:blipFill>
        <p:spPr bwMode="auto">
          <a:xfrm>
            <a:off x="4648200" y="4724400"/>
            <a:ext cx="714375" cy="714375"/>
          </a:xfrm>
          <a:prstGeom prst="rect">
            <a:avLst/>
          </a:prstGeom>
          <a:noFill/>
        </p:spPr>
      </p:pic>
      <p:sp>
        <p:nvSpPr>
          <p:cNvPr id="92177" name="AutoShape 17" descr="Bouquet">
            <a:hlinkClick r:id="rId4" action="ppaction://hlinksldjump" highlightClick="1"/>
          </p:cNvPr>
          <p:cNvSpPr>
            <a:spLocks noChangeArrowheads="1"/>
          </p:cNvSpPr>
          <p:nvPr/>
        </p:nvSpPr>
        <p:spPr bwMode="auto">
          <a:xfrm>
            <a:off x="8305800" y="6172200"/>
            <a:ext cx="685800" cy="381000"/>
          </a:xfrm>
          <a:prstGeom prst="actionButtonForwardNext">
            <a:avLst/>
          </a:prstGeom>
          <a:blipFill dpi="0" rotWithShape="0">
            <a:blip r:embed="rId5" cstate="print"/>
            <a:srcRect/>
            <a:tile tx="0" ty="0" sx="100000" sy="100000" flip="none" algn="tl"/>
          </a:blipFill>
          <a:ln w="12700">
            <a:solidFill>
              <a:schemeClr val="tx1"/>
            </a:solidFill>
            <a:miter lim="800000"/>
            <a:headEnd/>
            <a:tailEnd/>
          </a:ln>
          <a:effectLst/>
        </p:spPr>
        <p:txBody>
          <a:bodyPr wrap="none" anchor="ctr"/>
          <a:lstStyle/>
          <a:p>
            <a:endParaRPr lang="en-US"/>
          </a:p>
        </p:txBody>
      </p:sp>
      <p:sp>
        <p:nvSpPr>
          <p:cNvPr id="92178" name="AutoShape 18" descr="Bouquet">
            <a:hlinkClick r:id="rId6"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5" cstate="print"/>
            <a:srcRect/>
            <a:tile tx="0" ty="0" sx="100000" sy="100000" flip="none" algn="tl"/>
          </a:blipFill>
          <a:ln w="12700">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2165"/>
                                        </p:tgtEl>
                                        <p:attrNameLst>
                                          <p:attrName>style.visibility</p:attrName>
                                        </p:attrNameLst>
                                      </p:cBhvr>
                                      <p:to>
                                        <p:strVal val="visible"/>
                                      </p:to>
                                    </p:set>
                                    <p:anim calcmode="lin" valueType="num">
                                      <p:cBhvr additive="base">
                                        <p:cTn id="7" dur="500" fill="hold"/>
                                        <p:tgtEl>
                                          <p:spTgt spid="92165"/>
                                        </p:tgtEl>
                                        <p:attrNameLst>
                                          <p:attrName>ppt_x</p:attrName>
                                        </p:attrNameLst>
                                      </p:cBhvr>
                                      <p:tavLst>
                                        <p:tav tm="0">
                                          <p:val>
                                            <p:strVal val="#ppt_x"/>
                                          </p:val>
                                        </p:tav>
                                        <p:tav tm="100000">
                                          <p:val>
                                            <p:strVal val="#ppt_x"/>
                                          </p:val>
                                        </p:tav>
                                      </p:tavLst>
                                    </p:anim>
                                    <p:anim calcmode="lin" valueType="num">
                                      <p:cBhvr additive="base">
                                        <p:cTn id="8" dur="500" fill="hold"/>
                                        <p:tgtEl>
                                          <p:spTgt spid="9216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3" presetClass="entr" presetSubtype="528" fill="hold" nodeType="afterEffect">
                                  <p:stCondLst>
                                    <p:cond delay="0"/>
                                  </p:stCondLst>
                                  <p:childTnLst>
                                    <p:set>
                                      <p:cBhvr>
                                        <p:cTn id="11" dur="1" fill="hold">
                                          <p:stCondLst>
                                            <p:cond delay="0"/>
                                          </p:stCondLst>
                                        </p:cTn>
                                        <p:tgtEl>
                                          <p:spTgt spid="92166"/>
                                        </p:tgtEl>
                                        <p:attrNameLst>
                                          <p:attrName>style.visibility</p:attrName>
                                        </p:attrNameLst>
                                      </p:cBhvr>
                                      <p:to>
                                        <p:strVal val="visible"/>
                                      </p:to>
                                    </p:set>
                                    <p:anim calcmode="lin" valueType="num">
                                      <p:cBhvr>
                                        <p:cTn id="12" dur="500" fill="hold"/>
                                        <p:tgtEl>
                                          <p:spTgt spid="92166"/>
                                        </p:tgtEl>
                                        <p:attrNameLst>
                                          <p:attrName>ppt_w</p:attrName>
                                        </p:attrNameLst>
                                      </p:cBhvr>
                                      <p:tavLst>
                                        <p:tav tm="0">
                                          <p:val>
                                            <p:fltVal val="0"/>
                                          </p:val>
                                        </p:tav>
                                        <p:tav tm="100000">
                                          <p:val>
                                            <p:strVal val="#ppt_w"/>
                                          </p:val>
                                        </p:tav>
                                      </p:tavLst>
                                    </p:anim>
                                    <p:anim calcmode="lin" valueType="num">
                                      <p:cBhvr>
                                        <p:cTn id="13" dur="500" fill="hold"/>
                                        <p:tgtEl>
                                          <p:spTgt spid="92166"/>
                                        </p:tgtEl>
                                        <p:attrNameLst>
                                          <p:attrName>ppt_h</p:attrName>
                                        </p:attrNameLst>
                                      </p:cBhvr>
                                      <p:tavLst>
                                        <p:tav tm="0">
                                          <p:val>
                                            <p:fltVal val="0"/>
                                          </p:val>
                                        </p:tav>
                                        <p:tav tm="100000">
                                          <p:val>
                                            <p:strVal val="#ppt_h"/>
                                          </p:val>
                                        </p:tav>
                                      </p:tavLst>
                                    </p:anim>
                                    <p:anim calcmode="lin" valueType="num">
                                      <p:cBhvr>
                                        <p:cTn id="14" dur="500" fill="hold"/>
                                        <p:tgtEl>
                                          <p:spTgt spid="92166"/>
                                        </p:tgtEl>
                                        <p:attrNameLst>
                                          <p:attrName>ppt_x</p:attrName>
                                        </p:attrNameLst>
                                      </p:cBhvr>
                                      <p:tavLst>
                                        <p:tav tm="0">
                                          <p:val>
                                            <p:fltVal val="0.5"/>
                                          </p:val>
                                        </p:tav>
                                        <p:tav tm="100000">
                                          <p:val>
                                            <p:strVal val="#ppt_x"/>
                                          </p:val>
                                        </p:tav>
                                      </p:tavLst>
                                    </p:anim>
                                    <p:anim calcmode="lin" valueType="num">
                                      <p:cBhvr>
                                        <p:cTn id="15" dur="500" fill="hold"/>
                                        <p:tgtEl>
                                          <p:spTgt spid="92166"/>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3" presetClass="entr" presetSubtype="528" fill="hold" nodeType="afterEffect">
                                  <p:stCondLst>
                                    <p:cond delay="0"/>
                                  </p:stCondLst>
                                  <p:childTnLst>
                                    <p:set>
                                      <p:cBhvr>
                                        <p:cTn id="18" dur="1" fill="hold">
                                          <p:stCondLst>
                                            <p:cond delay="0"/>
                                          </p:stCondLst>
                                        </p:cTn>
                                        <p:tgtEl>
                                          <p:spTgt spid="92167"/>
                                        </p:tgtEl>
                                        <p:attrNameLst>
                                          <p:attrName>style.visibility</p:attrName>
                                        </p:attrNameLst>
                                      </p:cBhvr>
                                      <p:to>
                                        <p:strVal val="visible"/>
                                      </p:to>
                                    </p:set>
                                    <p:anim calcmode="lin" valueType="num">
                                      <p:cBhvr>
                                        <p:cTn id="19" dur="500" fill="hold"/>
                                        <p:tgtEl>
                                          <p:spTgt spid="92167"/>
                                        </p:tgtEl>
                                        <p:attrNameLst>
                                          <p:attrName>ppt_w</p:attrName>
                                        </p:attrNameLst>
                                      </p:cBhvr>
                                      <p:tavLst>
                                        <p:tav tm="0">
                                          <p:val>
                                            <p:fltVal val="0"/>
                                          </p:val>
                                        </p:tav>
                                        <p:tav tm="100000">
                                          <p:val>
                                            <p:strVal val="#ppt_w"/>
                                          </p:val>
                                        </p:tav>
                                      </p:tavLst>
                                    </p:anim>
                                    <p:anim calcmode="lin" valueType="num">
                                      <p:cBhvr>
                                        <p:cTn id="20" dur="500" fill="hold"/>
                                        <p:tgtEl>
                                          <p:spTgt spid="92167"/>
                                        </p:tgtEl>
                                        <p:attrNameLst>
                                          <p:attrName>ppt_h</p:attrName>
                                        </p:attrNameLst>
                                      </p:cBhvr>
                                      <p:tavLst>
                                        <p:tav tm="0">
                                          <p:val>
                                            <p:fltVal val="0"/>
                                          </p:val>
                                        </p:tav>
                                        <p:tav tm="100000">
                                          <p:val>
                                            <p:strVal val="#ppt_h"/>
                                          </p:val>
                                        </p:tav>
                                      </p:tavLst>
                                    </p:anim>
                                    <p:anim calcmode="lin" valueType="num">
                                      <p:cBhvr>
                                        <p:cTn id="21" dur="500" fill="hold"/>
                                        <p:tgtEl>
                                          <p:spTgt spid="92167"/>
                                        </p:tgtEl>
                                        <p:attrNameLst>
                                          <p:attrName>ppt_x</p:attrName>
                                        </p:attrNameLst>
                                      </p:cBhvr>
                                      <p:tavLst>
                                        <p:tav tm="0">
                                          <p:val>
                                            <p:fltVal val="0.5"/>
                                          </p:val>
                                        </p:tav>
                                        <p:tav tm="100000">
                                          <p:val>
                                            <p:strVal val="#ppt_x"/>
                                          </p:val>
                                        </p:tav>
                                      </p:tavLst>
                                    </p:anim>
                                    <p:anim calcmode="lin" valueType="num">
                                      <p:cBhvr>
                                        <p:cTn id="22" dur="500" fill="hold"/>
                                        <p:tgtEl>
                                          <p:spTgt spid="92167"/>
                                        </p:tgtEl>
                                        <p:attrNameLst>
                                          <p:attrName>ppt_y</p:attrName>
                                        </p:attrNameLst>
                                      </p:cBhvr>
                                      <p:tavLst>
                                        <p:tav tm="0">
                                          <p:val>
                                            <p:fltVal val="0.5"/>
                                          </p:val>
                                        </p:tav>
                                        <p:tav tm="100000">
                                          <p:val>
                                            <p:strVal val="#ppt_y"/>
                                          </p:val>
                                        </p:tav>
                                      </p:tavLst>
                                    </p:anim>
                                  </p:childTnLst>
                                </p:cTn>
                              </p:par>
                            </p:childTnLst>
                          </p:cTn>
                        </p:par>
                        <p:par>
                          <p:cTn id="23" fill="hold">
                            <p:stCondLst>
                              <p:cond delay="1500"/>
                            </p:stCondLst>
                            <p:childTnLst>
                              <p:par>
                                <p:cTn id="24" presetID="23" presetClass="entr" presetSubtype="528" fill="hold" nodeType="afterEffect">
                                  <p:stCondLst>
                                    <p:cond delay="0"/>
                                  </p:stCondLst>
                                  <p:childTnLst>
                                    <p:set>
                                      <p:cBhvr>
                                        <p:cTn id="25" dur="1" fill="hold">
                                          <p:stCondLst>
                                            <p:cond delay="0"/>
                                          </p:stCondLst>
                                        </p:cTn>
                                        <p:tgtEl>
                                          <p:spTgt spid="92168"/>
                                        </p:tgtEl>
                                        <p:attrNameLst>
                                          <p:attrName>style.visibility</p:attrName>
                                        </p:attrNameLst>
                                      </p:cBhvr>
                                      <p:to>
                                        <p:strVal val="visible"/>
                                      </p:to>
                                    </p:set>
                                    <p:anim calcmode="lin" valueType="num">
                                      <p:cBhvr>
                                        <p:cTn id="26" dur="500" fill="hold"/>
                                        <p:tgtEl>
                                          <p:spTgt spid="92168"/>
                                        </p:tgtEl>
                                        <p:attrNameLst>
                                          <p:attrName>ppt_w</p:attrName>
                                        </p:attrNameLst>
                                      </p:cBhvr>
                                      <p:tavLst>
                                        <p:tav tm="0">
                                          <p:val>
                                            <p:fltVal val="0"/>
                                          </p:val>
                                        </p:tav>
                                        <p:tav tm="100000">
                                          <p:val>
                                            <p:strVal val="#ppt_w"/>
                                          </p:val>
                                        </p:tav>
                                      </p:tavLst>
                                    </p:anim>
                                    <p:anim calcmode="lin" valueType="num">
                                      <p:cBhvr>
                                        <p:cTn id="27" dur="500" fill="hold"/>
                                        <p:tgtEl>
                                          <p:spTgt spid="92168"/>
                                        </p:tgtEl>
                                        <p:attrNameLst>
                                          <p:attrName>ppt_h</p:attrName>
                                        </p:attrNameLst>
                                      </p:cBhvr>
                                      <p:tavLst>
                                        <p:tav tm="0">
                                          <p:val>
                                            <p:fltVal val="0"/>
                                          </p:val>
                                        </p:tav>
                                        <p:tav tm="100000">
                                          <p:val>
                                            <p:strVal val="#ppt_h"/>
                                          </p:val>
                                        </p:tav>
                                      </p:tavLst>
                                    </p:anim>
                                    <p:anim calcmode="lin" valueType="num">
                                      <p:cBhvr>
                                        <p:cTn id="28" dur="500" fill="hold"/>
                                        <p:tgtEl>
                                          <p:spTgt spid="92168"/>
                                        </p:tgtEl>
                                        <p:attrNameLst>
                                          <p:attrName>ppt_x</p:attrName>
                                        </p:attrNameLst>
                                      </p:cBhvr>
                                      <p:tavLst>
                                        <p:tav tm="0">
                                          <p:val>
                                            <p:fltVal val="0.5"/>
                                          </p:val>
                                        </p:tav>
                                        <p:tav tm="100000">
                                          <p:val>
                                            <p:strVal val="#ppt_x"/>
                                          </p:val>
                                        </p:tav>
                                      </p:tavLst>
                                    </p:anim>
                                    <p:anim calcmode="lin" valueType="num">
                                      <p:cBhvr>
                                        <p:cTn id="29" dur="500" fill="hold"/>
                                        <p:tgtEl>
                                          <p:spTgt spid="92168"/>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3" presetClass="entr" presetSubtype="528" fill="hold" nodeType="afterEffect">
                                  <p:stCondLst>
                                    <p:cond delay="0"/>
                                  </p:stCondLst>
                                  <p:childTnLst>
                                    <p:set>
                                      <p:cBhvr>
                                        <p:cTn id="32" dur="1" fill="hold">
                                          <p:stCondLst>
                                            <p:cond delay="0"/>
                                          </p:stCondLst>
                                        </p:cTn>
                                        <p:tgtEl>
                                          <p:spTgt spid="92169"/>
                                        </p:tgtEl>
                                        <p:attrNameLst>
                                          <p:attrName>style.visibility</p:attrName>
                                        </p:attrNameLst>
                                      </p:cBhvr>
                                      <p:to>
                                        <p:strVal val="visible"/>
                                      </p:to>
                                    </p:set>
                                    <p:anim calcmode="lin" valueType="num">
                                      <p:cBhvr>
                                        <p:cTn id="33" dur="500" fill="hold"/>
                                        <p:tgtEl>
                                          <p:spTgt spid="92169"/>
                                        </p:tgtEl>
                                        <p:attrNameLst>
                                          <p:attrName>ppt_w</p:attrName>
                                        </p:attrNameLst>
                                      </p:cBhvr>
                                      <p:tavLst>
                                        <p:tav tm="0">
                                          <p:val>
                                            <p:fltVal val="0"/>
                                          </p:val>
                                        </p:tav>
                                        <p:tav tm="100000">
                                          <p:val>
                                            <p:strVal val="#ppt_w"/>
                                          </p:val>
                                        </p:tav>
                                      </p:tavLst>
                                    </p:anim>
                                    <p:anim calcmode="lin" valueType="num">
                                      <p:cBhvr>
                                        <p:cTn id="34" dur="500" fill="hold"/>
                                        <p:tgtEl>
                                          <p:spTgt spid="92169"/>
                                        </p:tgtEl>
                                        <p:attrNameLst>
                                          <p:attrName>ppt_h</p:attrName>
                                        </p:attrNameLst>
                                      </p:cBhvr>
                                      <p:tavLst>
                                        <p:tav tm="0">
                                          <p:val>
                                            <p:fltVal val="0"/>
                                          </p:val>
                                        </p:tav>
                                        <p:tav tm="100000">
                                          <p:val>
                                            <p:strVal val="#ppt_h"/>
                                          </p:val>
                                        </p:tav>
                                      </p:tavLst>
                                    </p:anim>
                                    <p:anim calcmode="lin" valueType="num">
                                      <p:cBhvr>
                                        <p:cTn id="35" dur="500" fill="hold"/>
                                        <p:tgtEl>
                                          <p:spTgt spid="92169"/>
                                        </p:tgtEl>
                                        <p:attrNameLst>
                                          <p:attrName>ppt_x</p:attrName>
                                        </p:attrNameLst>
                                      </p:cBhvr>
                                      <p:tavLst>
                                        <p:tav tm="0">
                                          <p:val>
                                            <p:fltVal val="0.5"/>
                                          </p:val>
                                        </p:tav>
                                        <p:tav tm="100000">
                                          <p:val>
                                            <p:strVal val="#ppt_x"/>
                                          </p:val>
                                        </p:tav>
                                      </p:tavLst>
                                    </p:anim>
                                    <p:anim calcmode="lin" valueType="num">
                                      <p:cBhvr>
                                        <p:cTn id="36" dur="500" fill="hold"/>
                                        <p:tgtEl>
                                          <p:spTgt spid="92169"/>
                                        </p:tgtEl>
                                        <p:attrNameLst>
                                          <p:attrName>ppt_y</p:attrName>
                                        </p:attrNameLst>
                                      </p:cBhvr>
                                      <p:tavLst>
                                        <p:tav tm="0">
                                          <p:val>
                                            <p:fltVal val="0.5"/>
                                          </p:val>
                                        </p:tav>
                                        <p:tav tm="100000">
                                          <p:val>
                                            <p:strVal val="#ppt_y"/>
                                          </p:val>
                                        </p:tav>
                                      </p:tavLst>
                                    </p:anim>
                                  </p:childTnLst>
                                </p:cTn>
                              </p:par>
                            </p:childTnLst>
                          </p:cTn>
                        </p:par>
                        <p:par>
                          <p:cTn id="37" fill="hold">
                            <p:stCondLst>
                              <p:cond delay="2500"/>
                            </p:stCondLst>
                            <p:childTnLst>
                              <p:par>
                                <p:cTn id="38" presetID="23" presetClass="entr" presetSubtype="528" fill="hold" nodeType="afterEffect">
                                  <p:stCondLst>
                                    <p:cond delay="0"/>
                                  </p:stCondLst>
                                  <p:childTnLst>
                                    <p:set>
                                      <p:cBhvr>
                                        <p:cTn id="39" dur="1" fill="hold">
                                          <p:stCondLst>
                                            <p:cond delay="0"/>
                                          </p:stCondLst>
                                        </p:cTn>
                                        <p:tgtEl>
                                          <p:spTgt spid="92170"/>
                                        </p:tgtEl>
                                        <p:attrNameLst>
                                          <p:attrName>style.visibility</p:attrName>
                                        </p:attrNameLst>
                                      </p:cBhvr>
                                      <p:to>
                                        <p:strVal val="visible"/>
                                      </p:to>
                                    </p:set>
                                    <p:anim calcmode="lin" valueType="num">
                                      <p:cBhvr>
                                        <p:cTn id="40" dur="500" fill="hold"/>
                                        <p:tgtEl>
                                          <p:spTgt spid="92170"/>
                                        </p:tgtEl>
                                        <p:attrNameLst>
                                          <p:attrName>ppt_w</p:attrName>
                                        </p:attrNameLst>
                                      </p:cBhvr>
                                      <p:tavLst>
                                        <p:tav tm="0">
                                          <p:val>
                                            <p:fltVal val="0"/>
                                          </p:val>
                                        </p:tav>
                                        <p:tav tm="100000">
                                          <p:val>
                                            <p:strVal val="#ppt_w"/>
                                          </p:val>
                                        </p:tav>
                                      </p:tavLst>
                                    </p:anim>
                                    <p:anim calcmode="lin" valueType="num">
                                      <p:cBhvr>
                                        <p:cTn id="41" dur="500" fill="hold"/>
                                        <p:tgtEl>
                                          <p:spTgt spid="92170"/>
                                        </p:tgtEl>
                                        <p:attrNameLst>
                                          <p:attrName>ppt_h</p:attrName>
                                        </p:attrNameLst>
                                      </p:cBhvr>
                                      <p:tavLst>
                                        <p:tav tm="0">
                                          <p:val>
                                            <p:fltVal val="0"/>
                                          </p:val>
                                        </p:tav>
                                        <p:tav tm="100000">
                                          <p:val>
                                            <p:strVal val="#ppt_h"/>
                                          </p:val>
                                        </p:tav>
                                      </p:tavLst>
                                    </p:anim>
                                    <p:anim calcmode="lin" valueType="num">
                                      <p:cBhvr>
                                        <p:cTn id="42" dur="500" fill="hold"/>
                                        <p:tgtEl>
                                          <p:spTgt spid="92170"/>
                                        </p:tgtEl>
                                        <p:attrNameLst>
                                          <p:attrName>ppt_x</p:attrName>
                                        </p:attrNameLst>
                                      </p:cBhvr>
                                      <p:tavLst>
                                        <p:tav tm="0">
                                          <p:val>
                                            <p:fltVal val="0.5"/>
                                          </p:val>
                                        </p:tav>
                                        <p:tav tm="100000">
                                          <p:val>
                                            <p:strVal val="#ppt_x"/>
                                          </p:val>
                                        </p:tav>
                                      </p:tavLst>
                                    </p:anim>
                                    <p:anim calcmode="lin" valueType="num">
                                      <p:cBhvr>
                                        <p:cTn id="43" dur="500" fill="hold"/>
                                        <p:tgtEl>
                                          <p:spTgt spid="92170"/>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3" presetClass="entr" presetSubtype="528" fill="hold" nodeType="afterEffect">
                                  <p:stCondLst>
                                    <p:cond delay="0"/>
                                  </p:stCondLst>
                                  <p:childTnLst>
                                    <p:set>
                                      <p:cBhvr>
                                        <p:cTn id="46" dur="1" fill="hold">
                                          <p:stCondLst>
                                            <p:cond delay="0"/>
                                          </p:stCondLst>
                                        </p:cTn>
                                        <p:tgtEl>
                                          <p:spTgt spid="92171"/>
                                        </p:tgtEl>
                                        <p:attrNameLst>
                                          <p:attrName>style.visibility</p:attrName>
                                        </p:attrNameLst>
                                      </p:cBhvr>
                                      <p:to>
                                        <p:strVal val="visible"/>
                                      </p:to>
                                    </p:set>
                                    <p:anim calcmode="lin" valueType="num">
                                      <p:cBhvr>
                                        <p:cTn id="47" dur="500" fill="hold"/>
                                        <p:tgtEl>
                                          <p:spTgt spid="92171"/>
                                        </p:tgtEl>
                                        <p:attrNameLst>
                                          <p:attrName>ppt_w</p:attrName>
                                        </p:attrNameLst>
                                      </p:cBhvr>
                                      <p:tavLst>
                                        <p:tav tm="0">
                                          <p:val>
                                            <p:fltVal val="0"/>
                                          </p:val>
                                        </p:tav>
                                        <p:tav tm="100000">
                                          <p:val>
                                            <p:strVal val="#ppt_w"/>
                                          </p:val>
                                        </p:tav>
                                      </p:tavLst>
                                    </p:anim>
                                    <p:anim calcmode="lin" valueType="num">
                                      <p:cBhvr>
                                        <p:cTn id="48" dur="500" fill="hold"/>
                                        <p:tgtEl>
                                          <p:spTgt spid="92171"/>
                                        </p:tgtEl>
                                        <p:attrNameLst>
                                          <p:attrName>ppt_h</p:attrName>
                                        </p:attrNameLst>
                                      </p:cBhvr>
                                      <p:tavLst>
                                        <p:tav tm="0">
                                          <p:val>
                                            <p:fltVal val="0"/>
                                          </p:val>
                                        </p:tav>
                                        <p:tav tm="100000">
                                          <p:val>
                                            <p:strVal val="#ppt_h"/>
                                          </p:val>
                                        </p:tav>
                                      </p:tavLst>
                                    </p:anim>
                                    <p:anim calcmode="lin" valueType="num">
                                      <p:cBhvr>
                                        <p:cTn id="49" dur="500" fill="hold"/>
                                        <p:tgtEl>
                                          <p:spTgt spid="92171"/>
                                        </p:tgtEl>
                                        <p:attrNameLst>
                                          <p:attrName>ppt_x</p:attrName>
                                        </p:attrNameLst>
                                      </p:cBhvr>
                                      <p:tavLst>
                                        <p:tav tm="0">
                                          <p:val>
                                            <p:fltVal val="0.5"/>
                                          </p:val>
                                        </p:tav>
                                        <p:tav tm="100000">
                                          <p:val>
                                            <p:strVal val="#ppt_x"/>
                                          </p:val>
                                        </p:tav>
                                      </p:tavLst>
                                    </p:anim>
                                    <p:anim calcmode="lin" valueType="num">
                                      <p:cBhvr>
                                        <p:cTn id="50" dur="500" fill="hold"/>
                                        <p:tgtEl>
                                          <p:spTgt spid="92171"/>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23" presetClass="entr" presetSubtype="528" fill="hold" nodeType="afterEffect">
                                  <p:stCondLst>
                                    <p:cond delay="0"/>
                                  </p:stCondLst>
                                  <p:childTnLst>
                                    <p:set>
                                      <p:cBhvr>
                                        <p:cTn id="53" dur="1" fill="hold">
                                          <p:stCondLst>
                                            <p:cond delay="0"/>
                                          </p:stCondLst>
                                        </p:cTn>
                                        <p:tgtEl>
                                          <p:spTgt spid="92172"/>
                                        </p:tgtEl>
                                        <p:attrNameLst>
                                          <p:attrName>style.visibility</p:attrName>
                                        </p:attrNameLst>
                                      </p:cBhvr>
                                      <p:to>
                                        <p:strVal val="visible"/>
                                      </p:to>
                                    </p:set>
                                    <p:anim calcmode="lin" valueType="num">
                                      <p:cBhvr>
                                        <p:cTn id="54" dur="500" fill="hold"/>
                                        <p:tgtEl>
                                          <p:spTgt spid="92172"/>
                                        </p:tgtEl>
                                        <p:attrNameLst>
                                          <p:attrName>ppt_w</p:attrName>
                                        </p:attrNameLst>
                                      </p:cBhvr>
                                      <p:tavLst>
                                        <p:tav tm="0">
                                          <p:val>
                                            <p:fltVal val="0"/>
                                          </p:val>
                                        </p:tav>
                                        <p:tav tm="100000">
                                          <p:val>
                                            <p:strVal val="#ppt_w"/>
                                          </p:val>
                                        </p:tav>
                                      </p:tavLst>
                                    </p:anim>
                                    <p:anim calcmode="lin" valueType="num">
                                      <p:cBhvr>
                                        <p:cTn id="55" dur="500" fill="hold"/>
                                        <p:tgtEl>
                                          <p:spTgt spid="92172"/>
                                        </p:tgtEl>
                                        <p:attrNameLst>
                                          <p:attrName>ppt_h</p:attrName>
                                        </p:attrNameLst>
                                      </p:cBhvr>
                                      <p:tavLst>
                                        <p:tav tm="0">
                                          <p:val>
                                            <p:fltVal val="0"/>
                                          </p:val>
                                        </p:tav>
                                        <p:tav tm="100000">
                                          <p:val>
                                            <p:strVal val="#ppt_h"/>
                                          </p:val>
                                        </p:tav>
                                      </p:tavLst>
                                    </p:anim>
                                    <p:anim calcmode="lin" valueType="num">
                                      <p:cBhvr>
                                        <p:cTn id="56" dur="500" fill="hold"/>
                                        <p:tgtEl>
                                          <p:spTgt spid="92172"/>
                                        </p:tgtEl>
                                        <p:attrNameLst>
                                          <p:attrName>ppt_x</p:attrName>
                                        </p:attrNameLst>
                                      </p:cBhvr>
                                      <p:tavLst>
                                        <p:tav tm="0">
                                          <p:val>
                                            <p:fltVal val="0.5"/>
                                          </p:val>
                                        </p:tav>
                                        <p:tav tm="100000">
                                          <p:val>
                                            <p:strVal val="#ppt_x"/>
                                          </p:val>
                                        </p:tav>
                                      </p:tavLst>
                                    </p:anim>
                                    <p:anim calcmode="lin" valueType="num">
                                      <p:cBhvr>
                                        <p:cTn id="57" dur="500" fill="hold"/>
                                        <p:tgtEl>
                                          <p:spTgt spid="92172"/>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23" presetClass="entr" presetSubtype="528" fill="hold" nodeType="afterEffect">
                                  <p:stCondLst>
                                    <p:cond delay="0"/>
                                  </p:stCondLst>
                                  <p:childTnLst>
                                    <p:set>
                                      <p:cBhvr>
                                        <p:cTn id="60" dur="1" fill="hold">
                                          <p:stCondLst>
                                            <p:cond delay="0"/>
                                          </p:stCondLst>
                                        </p:cTn>
                                        <p:tgtEl>
                                          <p:spTgt spid="92173"/>
                                        </p:tgtEl>
                                        <p:attrNameLst>
                                          <p:attrName>style.visibility</p:attrName>
                                        </p:attrNameLst>
                                      </p:cBhvr>
                                      <p:to>
                                        <p:strVal val="visible"/>
                                      </p:to>
                                    </p:set>
                                    <p:anim calcmode="lin" valueType="num">
                                      <p:cBhvr>
                                        <p:cTn id="61" dur="500" fill="hold"/>
                                        <p:tgtEl>
                                          <p:spTgt spid="92173"/>
                                        </p:tgtEl>
                                        <p:attrNameLst>
                                          <p:attrName>ppt_w</p:attrName>
                                        </p:attrNameLst>
                                      </p:cBhvr>
                                      <p:tavLst>
                                        <p:tav tm="0">
                                          <p:val>
                                            <p:fltVal val="0"/>
                                          </p:val>
                                        </p:tav>
                                        <p:tav tm="100000">
                                          <p:val>
                                            <p:strVal val="#ppt_w"/>
                                          </p:val>
                                        </p:tav>
                                      </p:tavLst>
                                    </p:anim>
                                    <p:anim calcmode="lin" valueType="num">
                                      <p:cBhvr>
                                        <p:cTn id="62" dur="500" fill="hold"/>
                                        <p:tgtEl>
                                          <p:spTgt spid="92173"/>
                                        </p:tgtEl>
                                        <p:attrNameLst>
                                          <p:attrName>ppt_h</p:attrName>
                                        </p:attrNameLst>
                                      </p:cBhvr>
                                      <p:tavLst>
                                        <p:tav tm="0">
                                          <p:val>
                                            <p:fltVal val="0"/>
                                          </p:val>
                                        </p:tav>
                                        <p:tav tm="100000">
                                          <p:val>
                                            <p:strVal val="#ppt_h"/>
                                          </p:val>
                                        </p:tav>
                                      </p:tavLst>
                                    </p:anim>
                                    <p:anim calcmode="lin" valueType="num">
                                      <p:cBhvr>
                                        <p:cTn id="63" dur="500" fill="hold"/>
                                        <p:tgtEl>
                                          <p:spTgt spid="92173"/>
                                        </p:tgtEl>
                                        <p:attrNameLst>
                                          <p:attrName>ppt_x</p:attrName>
                                        </p:attrNameLst>
                                      </p:cBhvr>
                                      <p:tavLst>
                                        <p:tav tm="0">
                                          <p:val>
                                            <p:fltVal val="0.5"/>
                                          </p:val>
                                        </p:tav>
                                        <p:tav tm="100000">
                                          <p:val>
                                            <p:strVal val="#ppt_x"/>
                                          </p:val>
                                        </p:tav>
                                      </p:tavLst>
                                    </p:anim>
                                    <p:anim calcmode="lin" valueType="num">
                                      <p:cBhvr>
                                        <p:cTn id="64" dur="500" fill="hold"/>
                                        <p:tgtEl>
                                          <p:spTgt spid="92173"/>
                                        </p:tgtEl>
                                        <p:attrNameLst>
                                          <p:attrName>ppt_y</p:attrName>
                                        </p:attrNameLst>
                                      </p:cBhvr>
                                      <p:tavLst>
                                        <p:tav tm="0">
                                          <p:val>
                                            <p:fltVal val="0.5"/>
                                          </p:val>
                                        </p:tav>
                                        <p:tav tm="100000">
                                          <p:val>
                                            <p:strVal val="#ppt_y"/>
                                          </p:val>
                                        </p:tav>
                                      </p:tavLst>
                                    </p:anim>
                                  </p:childTnLst>
                                </p:cTn>
                              </p:par>
                            </p:childTnLst>
                          </p:cTn>
                        </p:par>
                        <p:par>
                          <p:cTn id="65" fill="hold">
                            <p:stCondLst>
                              <p:cond delay="4500"/>
                            </p:stCondLst>
                            <p:childTnLst>
                              <p:par>
                                <p:cTn id="66" presetID="23" presetClass="entr" presetSubtype="528" fill="hold" nodeType="afterEffect">
                                  <p:stCondLst>
                                    <p:cond delay="0"/>
                                  </p:stCondLst>
                                  <p:childTnLst>
                                    <p:set>
                                      <p:cBhvr>
                                        <p:cTn id="67" dur="1" fill="hold">
                                          <p:stCondLst>
                                            <p:cond delay="0"/>
                                          </p:stCondLst>
                                        </p:cTn>
                                        <p:tgtEl>
                                          <p:spTgt spid="92174"/>
                                        </p:tgtEl>
                                        <p:attrNameLst>
                                          <p:attrName>style.visibility</p:attrName>
                                        </p:attrNameLst>
                                      </p:cBhvr>
                                      <p:to>
                                        <p:strVal val="visible"/>
                                      </p:to>
                                    </p:set>
                                    <p:anim calcmode="lin" valueType="num">
                                      <p:cBhvr>
                                        <p:cTn id="68" dur="500" fill="hold"/>
                                        <p:tgtEl>
                                          <p:spTgt spid="92174"/>
                                        </p:tgtEl>
                                        <p:attrNameLst>
                                          <p:attrName>ppt_w</p:attrName>
                                        </p:attrNameLst>
                                      </p:cBhvr>
                                      <p:tavLst>
                                        <p:tav tm="0">
                                          <p:val>
                                            <p:fltVal val="0"/>
                                          </p:val>
                                        </p:tav>
                                        <p:tav tm="100000">
                                          <p:val>
                                            <p:strVal val="#ppt_w"/>
                                          </p:val>
                                        </p:tav>
                                      </p:tavLst>
                                    </p:anim>
                                    <p:anim calcmode="lin" valueType="num">
                                      <p:cBhvr>
                                        <p:cTn id="69" dur="500" fill="hold"/>
                                        <p:tgtEl>
                                          <p:spTgt spid="92174"/>
                                        </p:tgtEl>
                                        <p:attrNameLst>
                                          <p:attrName>ppt_h</p:attrName>
                                        </p:attrNameLst>
                                      </p:cBhvr>
                                      <p:tavLst>
                                        <p:tav tm="0">
                                          <p:val>
                                            <p:fltVal val="0"/>
                                          </p:val>
                                        </p:tav>
                                        <p:tav tm="100000">
                                          <p:val>
                                            <p:strVal val="#ppt_h"/>
                                          </p:val>
                                        </p:tav>
                                      </p:tavLst>
                                    </p:anim>
                                    <p:anim calcmode="lin" valueType="num">
                                      <p:cBhvr>
                                        <p:cTn id="70" dur="500" fill="hold"/>
                                        <p:tgtEl>
                                          <p:spTgt spid="92174"/>
                                        </p:tgtEl>
                                        <p:attrNameLst>
                                          <p:attrName>ppt_x</p:attrName>
                                        </p:attrNameLst>
                                      </p:cBhvr>
                                      <p:tavLst>
                                        <p:tav tm="0">
                                          <p:val>
                                            <p:fltVal val="0.5"/>
                                          </p:val>
                                        </p:tav>
                                        <p:tav tm="100000">
                                          <p:val>
                                            <p:strVal val="#ppt_x"/>
                                          </p:val>
                                        </p:tav>
                                      </p:tavLst>
                                    </p:anim>
                                    <p:anim calcmode="lin" valueType="num">
                                      <p:cBhvr>
                                        <p:cTn id="71" dur="500" fill="hold"/>
                                        <p:tgtEl>
                                          <p:spTgt spid="92174"/>
                                        </p:tgtEl>
                                        <p:attrNameLst>
                                          <p:attrName>ppt_y</p:attrName>
                                        </p:attrNameLst>
                                      </p:cBhvr>
                                      <p:tavLst>
                                        <p:tav tm="0">
                                          <p:val>
                                            <p:fltVal val="0.5"/>
                                          </p:val>
                                        </p:tav>
                                        <p:tav tm="100000">
                                          <p:val>
                                            <p:strVal val="#ppt_y"/>
                                          </p:val>
                                        </p:tav>
                                      </p:tavLst>
                                    </p:anim>
                                  </p:childTnLst>
                                </p:cTn>
                              </p:par>
                            </p:childTnLst>
                          </p:cTn>
                        </p:par>
                        <p:par>
                          <p:cTn id="72" fill="hold">
                            <p:stCondLst>
                              <p:cond delay="5000"/>
                            </p:stCondLst>
                            <p:childTnLst>
                              <p:par>
                                <p:cTn id="73" presetID="23" presetClass="entr" presetSubtype="528" fill="hold" nodeType="afterEffect">
                                  <p:stCondLst>
                                    <p:cond delay="0"/>
                                  </p:stCondLst>
                                  <p:childTnLst>
                                    <p:set>
                                      <p:cBhvr>
                                        <p:cTn id="74" dur="1" fill="hold">
                                          <p:stCondLst>
                                            <p:cond delay="0"/>
                                          </p:stCondLst>
                                        </p:cTn>
                                        <p:tgtEl>
                                          <p:spTgt spid="92175"/>
                                        </p:tgtEl>
                                        <p:attrNameLst>
                                          <p:attrName>style.visibility</p:attrName>
                                        </p:attrNameLst>
                                      </p:cBhvr>
                                      <p:to>
                                        <p:strVal val="visible"/>
                                      </p:to>
                                    </p:set>
                                    <p:anim calcmode="lin" valueType="num">
                                      <p:cBhvr>
                                        <p:cTn id="75" dur="500" fill="hold"/>
                                        <p:tgtEl>
                                          <p:spTgt spid="92175"/>
                                        </p:tgtEl>
                                        <p:attrNameLst>
                                          <p:attrName>ppt_w</p:attrName>
                                        </p:attrNameLst>
                                      </p:cBhvr>
                                      <p:tavLst>
                                        <p:tav tm="0">
                                          <p:val>
                                            <p:fltVal val="0"/>
                                          </p:val>
                                        </p:tav>
                                        <p:tav tm="100000">
                                          <p:val>
                                            <p:strVal val="#ppt_w"/>
                                          </p:val>
                                        </p:tav>
                                      </p:tavLst>
                                    </p:anim>
                                    <p:anim calcmode="lin" valueType="num">
                                      <p:cBhvr>
                                        <p:cTn id="76" dur="500" fill="hold"/>
                                        <p:tgtEl>
                                          <p:spTgt spid="92175"/>
                                        </p:tgtEl>
                                        <p:attrNameLst>
                                          <p:attrName>ppt_h</p:attrName>
                                        </p:attrNameLst>
                                      </p:cBhvr>
                                      <p:tavLst>
                                        <p:tav tm="0">
                                          <p:val>
                                            <p:fltVal val="0"/>
                                          </p:val>
                                        </p:tav>
                                        <p:tav tm="100000">
                                          <p:val>
                                            <p:strVal val="#ppt_h"/>
                                          </p:val>
                                        </p:tav>
                                      </p:tavLst>
                                    </p:anim>
                                    <p:anim calcmode="lin" valueType="num">
                                      <p:cBhvr>
                                        <p:cTn id="77" dur="500" fill="hold"/>
                                        <p:tgtEl>
                                          <p:spTgt spid="92175"/>
                                        </p:tgtEl>
                                        <p:attrNameLst>
                                          <p:attrName>ppt_x</p:attrName>
                                        </p:attrNameLst>
                                      </p:cBhvr>
                                      <p:tavLst>
                                        <p:tav tm="0">
                                          <p:val>
                                            <p:fltVal val="0.5"/>
                                          </p:val>
                                        </p:tav>
                                        <p:tav tm="100000">
                                          <p:val>
                                            <p:strVal val="#ppt_x"/>
                                          </p:val>
                                        </p:tav>
                                      </p:tavLst>
                                    </p:anim>
                                    <p:anim calcmode="lin" valueType="num">
                                      <p:cBhvr>
                                        <p:cTn id="78" dur="500" fill="hold"/>
                                        <p:tgtEl>
                                          <p:spTgt spid="92175"/>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 presetClass="entr" presetSubtype="1" fill="hold" grpId="0" nodeType="afterEffect">
                                  <p:stCondLst>
                                    <p:cond delay="0"/>
                                  </p:stCondLst>
                                  <p:childTnLst>
                                    <p:set>
                                      <p:cBhvr>
                                        <p:cTn id="81" dur="1" fill="hold">
                                          <p:stCondLst>
                                            <p:cond delay="0"/>
                                          </p:stCondLst>
                                        </p:cTn>
                                        <p:tgtEl>
                                          <p:spTgt spid="92164"/>
                                        </p:tgtEl>
                                        <p:attrNameLst>
                                          <p:attrName>style.visibility</p:attrName>
                                        </p:attrNameLst>
                                      </p:cBhvr>
                                      <p:to>
                                        <p:strVal val="visible"/>
                                      </p:to>
                                    </p:set>
                                    <p:anim calcmode="lin" valueType="num">
                                      <p:cBhvr additive="base">
                                        <p:cTn id="82" dur="500" fill="hold"/>
                                        <p:tgtEl>
                                          <p:spTgt spid="92164"/>
                                        </p:tgtEl>
                                        <p:attrNameLst>
                                          <p:attrName>ppt_x</p:attrName>
                                        </p:attrNameLst>
                                      </p:cBhvr>
                                      <p:tavLst>
                                        <p:tav tm="0">
                                          <p:val>
                                            <p:strVal val="#ppt_x"/>
                                          </p:val>
                                        </p:tav>
                                        <p:tav tm="100000">
                                          <p:val>
                                            <p:strVal val="#ppt_x"/>
                                          </p:val>
                                        </p:tav>
                                      </p:tavLst>
                                    </p:anim>
                                    <p:anim calcmode="lin" valueType="num">
                                      <p:cBhvr additive="base">
                                        <p:cTn id="83" dur="500" fill="hold"/>
                                        <p:tgtEl>
                                          <p:spTgt spid="9216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533400" y="457200"/>
            <a:ext cx="8077200" cy="1409700"/>
          </a:xfrm>
          <a:prstGeom prst="rect">
            <a:avLst/>
          </a:prstGeom>
          <a:noFill/>
          <a:ln w="9525">
            <a:noFill/>
            <a:miter lim="800000"/>
            <a:headEnd/>
            <a:tailEnd/>
          </a:ln>
          <a:effectLst/>
        </p:spPr>
        <p:txBody>
          <a:bodyPr>
            <a:spAutoFit/>
          </a:bodyPr>
          <a:lstStyle/>
          <a:p>
            <a:pPr algn="l">
              <a:lnSpc>
                <a:spcPct val="120000"/>
              </a:lnSpc>
              <a:spcBef>
                <a:spcPct val="50000"/>
              </a:spcBef>
            </a:pPr>
            <a:r>
              <a:rPr lang="en-US" sz="3600"/>
              <a:t>It takes 10 dimes to make 1 dollar, so a dime is one-tenth of a dollar.</a:t>
            </a:r>
          </a:p>
        </p:txBody>
      </p:sp>
      <p:sp>
        <p:nvSpPr>
          <p:cNvPr id="93187" name="Text Box 3"/>
          <p:cNvSpPr txBox="1">
            <a:spLocks noChangeArrowheads="1"/>
          </p:cNvSpPr>
          <p:nvPr/>
        </p:nvSpPr>
        <p:spPr bwMode="auto">
          <a:xfrm>
            <a:off x="1143000" y="1981200"/>
            <a:ext cx="6248400" cy="762000"/>
          </a:xfrm>
          <a:prstGeom prst="rect">
            <a:avLst/>
          </a:prstGeom>
          <a:noFill/>
          <a:ln w="9525">
            <a:noFill/>
            <a:miter lim="800000"/>
            <a:headEnd/>
            <a:tailEnd/>
          </a:ln>
          <a:effectLst/>
        </p:spPr>
        <p:txBody>
          <a:bodyPr>
            <a:spAutoFit/>
          </a:bodyPr>
          <a:lstStyle/>
          <a:p>
            <a:pPr>
              <a:spcBef>
                <a:spcPct val="50000"/>
              </a:spcBef>
            </a:pPr>
            <a:r>
              <a:rPr lang="en-US" sz="4400">
                <a:solidFill>
                  <a:srgbClr val="000099"/>
                </a:solidFill>
              </a:rPr>
              <a:t>$0.10 = one dime</a:t>
            </a:r>
            <a:endParaRPr lang="en-US" sz="3600">
              <a:solidFill>
                <a:schemeClr val="hlink"/>
              </a:solidFill>
            </a:endParaRPr>
          </a:p>
        </p:txBody>
      </p:sp>
      <p:sp>
        <p:nvSpPr>
          <p:cNvPr id="93188" name="Text Box 4"/>
          <p:cNvSpPr txBox="1">
            <a:spLocks noChangeArrowheads="1"/>
          </p:cNvSpPr>
          <p:nvPr/>
        </p:nvSpPr>
        <p:spPr bwMode="auto">
          <a:xfrm>
            <a:off x="685800" y="2971800"/>
            <a:ext cx="7772400" cy="1739900"/>
          </a:xfrm>
          <a:prstGeom prst="rect">
            <a:avLst/>
          </a:prstGeom>
          <a:noFill/>
          <a:ln w="9525">
            <a:noFill/>
            <a:miter lim="800000"/>
            <a:headEnd/>
            <a:tailEnd/>
          </a:ln>
          <a:effectLst/>
        </p:spPr>
        <p:txBody>
          <a:bodyPr>
            <a:spAutoFit/>
          </a:bodyPr>
          <a:lstStyle/>
          <a:p>
            <a:pPr algn="l">
              <a:spcBef>
                <a:spcPct val="50000"/>
              </a:spcBef>
            </a:pPr>
            <a:r>
              <a:rPr lang="en-US" sz="3600"/>
              <a:t>It takes 100 pennies to make 1 dollar, so a penny is one-hundredth of a dollar.</a:t>
            </a:r>
          </a:p>
        </p:txBody>
      </p:sp>
      <p:sp>
        <p:nvSpPr>
          <p:cNvPr id="93189" name="Text Box 5"/>
          <p:cNvSpPr txBox="1">
            <a:spLocks noChangeArrowheads="1"/>
          </p:cNvSpPr>
          <p:nvPr/>
        </p:nvSpPr>
        <p:spPr bwMode="auto">
          <a:xfrm>
            <a:off x="1676400" y="4953000"/>
            <a:ext cx="5486400" cy="762000"/>
          </a:xfrm>
          <a:prstGeom prst="rect">
            <a:avLst/>
          </a:prstGeom>
          <a:noFill/>
          <a:ln w="9525">
            <a:noFill/>
            <a:miter lim="800000"/>
            <a:headEnd/>
            <a:tailEnd/>
          </a:ln>
          <a:effectLst/>
        </p:spPr>
        <p:txBody>
          <a:bodyPr>
            <a:spAutoFit/>
          </a:bodyPr>
          <a:lstStyle/>
          <a:p>
            <a:pPr>
              <a:spcBef>
                <a:spcPct val="50000"/>
              </a:spcBef>
            </a:pPr>
            <a:r>
              <a:rPr lang="en-US" sz="4400">
                <a:solidFill>
                  <a:srgbClr val="000099"/>
                </a:solidFill>
              </a:rPr>
              <a:t>$0.01 = one penny</a:t>
            </a:r>
            <a:endParaRPr lang="en-US" sz="3600"/>
          </a:p>
        </p:txBody>
      </p:sp>
      <p:sp>
        <p:nvSpPr>
          <p:cNvPr id="93190" name="AutoShape 6" descr="Bouquet">
            <a:hlinkClick r:id="rId2" action="ppaction://hlinksldjump" highlightClick="1"/>
          </p:cNvPr>
          <p:cNvSpPr>
            <a:spLocks noChangeArrowheads="1"/>
          </p:cNvSpPr>
          <p:nvPr/>
        </p:nvSpPr>
        <p:spPr bwMode="auto">
          <a:xfrm>
            <a:off x="8305800" y="6324600"/>
            <a:ext cx="685800" cy="381000"/>
          </a:xfrm>
          <a:prstGeom prst="actionButtonForwardNext">
            <a:avLst/>
          </a:prstGeom>
          <a:blipFill dpi="0" rotWithShape="0">
            <a:blip r:embed="rId3" cstate="print"/>
            <a:srcRect/>
            <a:tile tx="0" ty="0" sx="100000" sy="100000" flip="none" algn="tl"/>
          </a:blipFill>
          <a:ln w="12700">
            <a:solidFill>
              <a:schemeClr val="tx1"/>
            </a:solidFill>
            <a:miter lim="800000"/>
            <a:headEnd/>
            <a:tailEnd/>
          </a:ln>
          <a:effectLst/>
        </p:spPr>
        <p:txBody>
          <a:bodyPr wrap="none" anchor="ctr"/>
          <a:lstStyle/>
          <a:p>
            <a:endParaRPr lang="en-US"/>
          </a:p>
        </p:txBody>
      </p:sp>
      <p:sp>
        <p:nvSpPr>
          <p:cNvPr id="93191" name="AutoShape 7" descr="Bouquet">
            <a:hlinkClick r:id="rId4" action="ppaction://hlinksldjump" highlightClick="1"/>
          </p:cNvPr>
          <p:cNvSpPr>
            <a:spLocks noChangeArrowheads="1"/>
          </p:cNvSpPr>
          <p:nvPr/>
        </p:nvSpPr>
        <p:spPr bwMode="auto">
          <a:xfrm>
            <a:off x="228600" y="6324600"/>
            <a:ext cx="685800" cy="381000"/>
          </a:xfrm>
          <a:prstGeom prst="actionButtonBackPrevious">
            <a:avLst/>
          </a:prstGeom>
          <a:blipFill dpi="0" rotWithShape="0">
            <a:blip r:embed="rId3" cstate="print"/>
            <a:srcRect/>
            <a:tile tx="0" ty="0" sx="100000" sy="100000" flip="none" algn="tl"/>
          </a:blipFill>
          <a:ln w="12700">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93187"/>
                                        </p:tgtEl>
                                        <p:attrNameLst>
                                          <p:attrName>style.visibility</p:attrName>
                                        </p:attrNameLst>
                                      </p:cBhvr>
                                      <p:to>
                                        <p:strVal val="visible"/>
                                      </p:to>
                                    </p:set>
                                    <p:animEffect transition="in" filter="blinds(horizontal)">
                                      <p:cBhvr>
                                        <p:cTn id="7" dur="500"/>
                                        <p:tgtEl>
                                          <p:spTgt spid="93187"/>
                                        </p:tgtEl>
                                      </p:cBhvr>
                                    </p:animEffect>
                                  </p:childTnLst>
                                </p:cTn>
                              </p:par>
                            </p:childTnLst>
                          </p:cTn>
                        </p:par>
                        <p:par>
                          <p:cTn id="8" fill="hold">
                            <p:stCondLst>
                              <p:cond delay="1500"/>
                            </p:stCondLst>
                            <p:childTnLst>
                              <p:par>
                                <p:cTn id="9" presetID="1" presetClass="entr" presetSubtype="0" fill="hold" grpId="0" nodeType="afterEffect">
                                  <p:stCondLst>
                                    <p:cond delay="1000"/>
                                  </p:stCondLst>
                                  <p:childTnLst>
                                    <p:set>
                                      <p:cBhvr>
                                        <p:cTn id="10" dur="1" fill="hold">
                                          <p:stCondLst>
                                            <p:cond delay="499"/>
                                          </p:stCondLst>
                                        </p:cTn>
                                        <p:tgtEl>
                                          <p:spTgt spid="93188"/>
                                        </p:tgtEl>
                                        <p:attrNameLst>
                                          <p:attrName>style.visibility</p:attrName>
                                        </p:attrNameLst>
                                      </p:cBhvr>
                                      <p:to>
                                        <p:strVal val="visible"/>
                                      </p:to>
                                    </p:set>
                                  </p:childTnLst>
                                </p:cTn>
                              </p:par>
                            </p:childTnLst>
                          </p:cTn>
                        </p:par>
                        <p:par>
                          <p:cTn id="11" fill="hold">
                            <p:stCondLst>
                              <p:cond delay="3000"/>
                            </p:stCondLst>
                            <p:childTnLst>
                              <p:par>
                                <p:cTn id="12" presetID="3" presetClass="entr" presetSubtype="10" fill="hold" grpId="0" nodeType="afterEffect">
                                  <p:stCondLst>
                                    <p:cond delay="1000"/>
                                  </p:stCondLst>
                                  <p:childTnLst>
                                    <p:set>
                                      <p:cBhvr>
                                        <p:cTn id="13" dur="1" fill="hold">
                                          <p:stCondLst>
                                            <p:cond delay="0"/>
                                          </p:stCondLst>
                                        </p:cTn>
                                        <p:tgtEl>
                                          <p:spTgt spid="93189"/>
                                        </p:tgtEl>
                                        <p:attrNameLst>
                                          <p:attrName>style.visibility</p:attrName>
                                        </p:attrNameLst>
                                      </p:cBhvr>
                                      <p:to>
                                        <p:strVal val="visible"/>
                                      </p:to>
                                    </p:set>
                                    <p:animEffect transition="in" filter="blinds(horizontal)">
                                      <p:cBhvr>
                                        <p:cTn id="14" dur="500"/>
                                        <p:tgtEl>
                                          <p:spTgt spid="93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autoUpdateAnimBg="0"/>
      <p:bldP spid="93188" grpId="0" autoUpdateAnimBg="0"/>
      <p:bldP spid="93189" grpId="0"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nk Presentat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1818</TotalTime>
  <Words>1014</Words>
  <Application>Microsoft Office PowerPoint</Application>
  <PresentationFormat>On-screen Show (4:3)</PresentationFormat>
  <Paragraphs>190</Paragraphs>
  <Slides>45</Slides>
  <Notes>26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4</vt:i4>
      </vt:variant>
      <vt:variant>
        <vt:lpstr>Slide Titles</vt:lpstr>
      </vt:variant>
      <vt:variant>
        <vt:i4>45</vt:i4>
      </vt:variant>
    </vt:vector>
  </HeadingPairs>
  <TitlesOfParts>
    <vt:vector size="53" baseType="lpstr">
      <vt:lpstr>Times New Roman</vt:lpstr>
      <vt:lpstr>Comic Sans MS</vt:lpstr>
      <vt:lpstr>Wingdings</vt:lpstr>
      <vt:lpstr>Blank Presentation</vt:lpstr>
      <vt:lpstr>Microsoft Excel Worksheet</vt:lpstr>
      <vt:lpstr>Microsoft Clip Gallery</vt:lpstr>
      <vt:lpstr>Microsoft Equation 3.0</vt:lpstr>
      <vt:lpstr>Microsoft Graph 97 Chart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Everyone</dc:creator>
  <cp:lastModifiedBy>Local User</cp:lastModifiedBy>
  <cp:revision>66</cp:revision>
  <cp:lastPrinted>2000-05-09T21:50:04Z</cp:lastPrinted>
  <dcterms:created xsi:type="dcterms:W3CDTF">1995-06-17T23:31:02Z</dcterms:created>
  <dcterms:modified xsi:type="dcterms:W3CDTF">2012-09-04T21:04:36Z</dcterms:modified>
</cp:coreProperties>
</file>